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8" r:id="rId2"/>
  </p:sldMasterIdLst>
  <p:notesMasterIdLst>
    <p:notesMasterId r:id="rId38"/>
  </p:notesMasterIdLst>
  <p:sldIdLst>
    <p:sldId id="256" r:id="rId3"/>
    <p:sldId id="308" r:id="rId4"/>
    <p:sldId id="345" r:id="rId5"/>
    <p:sldId id="346" r:id="rId6"/>
    <p:sldId id="347" r:id="rId7"/>
    <p:sldId id="319" r:id="rId8"/>
    <p:sldId id="320" r:id="rId9"/>
    <p:sldId id="321" r:id="rId10"/>
    <p:sldId id="336" r:id="rId11"/>
    <p:sldId id="322" r:id="rId12"/>
    <p:sldId id="323" r:id="rId13"/>
    <p:sldId id="324" r:id="rId14"/>
    <p:sldId id="325" r:id="rId15"/>
    <p:sldId id="326" r:id="rId16"/>
    <p:sldId id="327" r:id="rId17"/>
    <p:sldId id="328" r:id="rId18"/>
    <p:sldId id="329" r:id="rId19"/>
    <p:sldId id="330" r:id="rId20"/>
    <p:sldId id="337" r:id="rId21"/>
    <p:sldId id="338" r:id="rId22"/>
    <p:sldId id="341" r:id="rId23"/>
    <p:sldId id="339" r:id="rId24"/>
    <p:sldId id="331" r:id="rId25"/>
    <p:sldId id="257" r:id="rId26"/>
    <p:sldId id="258" r:id="rId27"/>
    <p:sldId id="263" r:id="rId28"/>
    <p:sldId id="348" r:id="rId29"/>
    <p:sldId id="349" r:id="rId30"/>
    <p:sldId id="340" r:id="rId31"/>
    <p:sldId id="332" r:id="rId32"/>
    <p:sldId id="333" r:id="rId33"/>
    <p:sldId id="334" r:id="rId34"/>
    <p:sldId id="335" r:id="rId35"/>
    <p:sldId id="343" r:id="rId36"/>
    <p:sldId id="261" r:id="rId37"/>
  </p:sldIdLst>
  <p:sldSz cx="12192000" cy="6858000"/>
  <p:notesSz cx="12192000" cy="6858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B7B7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197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F83B2D-B7D5-4A64-ADCE-EA8A3BEA4792}" type="datetimeFigureOut">
              <a:rPr lang="es-ES" smtClean="0"/>
              <a:t>14/05/2020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C61CF5-E6B6-401D-807F-AAA8FF50D83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1460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C61CF5-E6B6-401D-807F-AAA8FF50D83A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8556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9E51F7-A888-472D-B416-6312F0764F25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5476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5400"/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A20401-95C3-4EB8-8FAA-A06021F90495}"/>
              </a:ext>
            </a:extLst>
          </p:cNvPr>
          <p:cNvSpPr txBox="1"/>
          <p:nvPr userDrawn="1"/>
        </p:nvSpPr>
        <p:spPr>
          <a:xfrm>
            <a:off x="16764" y="6570101"/>
            <a:ext cx="2993127" cy="287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lang="es-MX" sz="1600" b="1" spc="-30" dirty="0">
                <a:solidFill>
                  <a:schemeClr val="bg1"/>
                </a:solidFill>
              </a:rPr>
              <a:t>F</a:t>
            </a:r>
            <a:r>
              <a:rPr lang="es-MX" sz="1200" b="1" spc="-30" dirty="0">
                <a:solidFill>
                  <a:schemeClr val="bg1"/>
                </a:solidFill>
              </a:rPr>
              <a:t>ACULTAD </a:t>
            </a:r>
            <a:r>
              <a:rPr lang="es-MX" sz="1200" b="1" spc="10" dirty="0">
                <a:solidFill>
                  <a:schemeClr val="bg1"/>
                </a:solidFill>
              </a:rPr>
              <a:t>DE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INAS </a:t>
            </a:r>
            <a:r>
              <a:rPr lang="es-MX" sz="1600" b="1" spc="-85" dirty="0">
                <a:solidFill>
                  <a:schemeClr val="bg1"/>
                </a:solidFill>
                <a:latin typeface="Arial"/>
                <a:cs typeface="Arial"/>
              </a:rPr>
              <a:t>– </a:t>
            </a:r>
            <a:r>
              <a:rPr lang="es-MX" sz="1600" b="1" spc="5" dirty="0">
                <a:solidFill>
                  <a:schemeClr val="bg1"/>
                </a:solidFill>
              </a:rPr>
              <a:t>S</a:t>
            </a:r>
            <a:r>
              <a:rPr lang="es-MX" sz="1200" b="1" spc="5" dirty="0">
                <a:solidFill>
                  <a:schemeClr val="bg1"/>
                </a:solidFill>
              </a:rPr>
              <a:t>EDE</a:t>
            </a:r>
            <a:r>
              <a:rPr lang="es-MX" sz="1200" b="1" spc="229" dirty="0">
                <a:solidFill>
                  <a:schemeClr val="bg1"/>
                </a:solidFill>
              </a:rPr>
              <a:t>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EDELLÍN</a:t>
            </a:r>
            <a:endParaRPr lang="es-MX" sz="16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34B6-4602-48AA-965B-EC437011FB98}" type="datetimeFigureOut">
              <a:rPr lang="es-ES" smtClean="0"/>
              <a:t>14/05/2020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3969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34B6-4602-48AA-965B-EC437011FB98}" type="datetimeFigureOut">
              <a:rPr lang="es-ES" smtClean="0"/>
              <a:t>14/05/2020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2658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34B6-4602-48AA-965B-EC437011FB98}" type="datetimeFigureOut">
              <a:rPr lang="es-ES" smtClean="0"/>
              <a:t>14/05/2020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5412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34B6-4602-48AA-965B-EC437011FB98}" type="datetimeFigureOut">
              <a:rPr lang="es-ES" smtClean="0"/>
              <a:t>14/05/2020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79140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34B6-4602-48AA-965B-EC437011FB98}" type="datetimeFigureOut">
              <a:rPr lang="es-ES" smtClean="0"/>
              <a:t>14/05/2020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49768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34B6-4602-48AA-965B-EC437011FB98}" type="datetimeFigureOut">
              <a:rPr lang="es-ES" smtClean="0"/>
              <a:t>14/05/2020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50901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34B6-4602-48AA-965B-EC437011FB98}" type="datetimeFigureOut">
              <a:rPr lang="es-ES" smtClean="0"/>
              <a:t>14/05/2020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74406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34B6-4602-48AA-965B-EC437011FB98}" type="datetimeFigureOut">
              <a:rPr lang="es-ES" smtClean="0"/>
              <a:t>14/05/2020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44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34B6-4602-48AA-965B-EC437011FB98}" type="datetimeFigureOut">
              <a:rPr lang="es-ES" smtClean="0"/>
              <a:t>14/05/2020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4612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924084" y="5994512"/>
            <a:ext cx="3213644" cy="7893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211823" y="6517385"/>
            <a:ext cx="1611630" cy="340995"/>
          </a:xfrm>
          <a:custGeom>
            <a:avLst/>
            <a:gdLst/>
            <a:ahLst/>
            <a:cxnLst/>
            <a:rect l="l" t="t" r="r" b="b"/>
            <a:pathLst>
              <a:path w="1611629" h="340995">
                <a:moveTo>
                  <a:pt x="1611629" y="0"/>
                </a:moveTo>
                <a:lnTo>
                  <a:pt x="0" y="0"/>
                </a:lnTo>
                <a:lnTo>
                  <a:pt x="0" y="340613"/>
                </a:lnTo>
                <a:lnTo>
                  <a:pt x="1611629" y="340613"/>
                </a:lnTo>
                <a:lnTo>
                  <a:pt x="1611629" y="0"/>
                </a:lnTo>
                <a:close/>
              </a:path>
            </a:pathLst>
          </a:custGeom>
          <a:solidFill>
            <a:srgbClr val="7E7E7E">
              <a:alpha val="5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6517385"/>
            <a:ext cx="6212205" cy="340995"/>
          </a:xfrm>
          <a:custGeom>
            <a:avLst/>
            <a:gdLst/>
            <a:ahLst/>
            <a:cxnLst/>
            <a:rect l="l" t="t" r="r" b="b"/>
            <a:pathLst>
              <a:path w="6212205" h="340995">
                <a:moveTo>
                  <a:pt x="6211824" y="0"/>
                </a:moveTo>
                <a:lnTo>
                  <a:pt x="0" y="0"/>
                </a:lnTo>
                <a:lnTo>
                  <a:pt x="0" y="340613"/>
                </a:lnTo>
                <a:lnTo>
                  <a:pt x="6211824" y="340613"/>
                </a:lnTo>
                <a:lnTo>
                  <a:pt x="6211824" y="0"/>
                </a:lnTo>
                <a:close/>
              </a:path>
            </a:pathLst>
          </a:custGeom>
          <a:solidFill>
            <a:srgbClr val="642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6764" y="364997"/>
            <a:ext cx="821690" cy="277495"/>
          </a:xfrm>
          <a:custGeom>
            <a:avLst/>
            <a:gdLst/>
            <a:ahLst/>
            <a:cxnLst/>
            <a:rect l="l" t="t" r="r" b="b"/>
            <a:pathLst>
              <a:path w="821690" h="277495">
                <a:moveTo>
                  <a:pt x="821436" y="0"/>
                </a:moveTo>
                <a:lnTo>
                  <a:pt x="0" y="0"/>
                </a:lnTo>
                <a:lnTo>
                  <a:pt x="0" y="277367"/>
                </a:lnTo>
                <a:lnTo>
                  <a:pt x="821436" y="277367"/>
                </a:lnTo>
                <a:lnTo>
                  <a:pt x="821436" y="0"/>
                </a:lnTo>
                <a:close/>
              </a:path>
            </a:pathLst>
          </a:custGeom>
          <a:solidFill>
            <a:srgbClr val="642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38454" y="364997"/>
            <a:ext cx="7296911" cy="1000760"/>
          </a:xfrm>
        </p:spPr>
        <p:txBody>
          <a:bodyPr lIns="0" tIns="0" rIns="0" bIns="0"/>
          <a:lstStyle>
            <a:lvl1pPr>
              <a:defRPr sz="255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9222" y="1676400"/>
            <a:ext cx="11433555" cy="3564127"/>
          </a:xfrm>
        </p:spPr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459ABB-0CEC-489B-ACF8-CD8CEBCC2AA7}"/>
              </a:ext>
            </a:extLst>
          </p:cNvPr>
          <p:cNvSpPr txBox="1"/>
          <p:nvPr userDrawn="1"/>
        </p:nvSpPr>
        <p:spPr>
          <a:xfrm>
            <a:off x="16764" y="6570101"/>
            <a:ext cx="2993127" cy="287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lang="es-MX" sz="1600" b="1" spc="-30" dirty="0">
                <a:solidFill>
                  <a:schemeClr val="bg1"/>
                </a:solidFill>
              </a:rPr>
              <a:t>F</a:t>
            </a:r>
            <a:r>
              <a:rPr lang="es-MX" sz="1200" b="1" spc="-30" dirty="0">
                <a:solidFill>
                  <a:schemeClr val="bg1"/>
                </a:solidFill>
              </a:rPr>
              <a:t>ACULTAD </a:t>
            </a:r>
            <a:r>
              <a:rPr lang="es-MX" sz="1200" b="1" spc="10" dirty="0">
                <a:solidFill>
                  <a:schemeClr val="bg1"/>
                </a:solidFill>
              </a:rPr>
              <a:t>DE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INAS </a:t>
            </a:r>
            <a:r>
              <a:rPr lang="es-MX" sz="1600" b="1" spc="-85" dirty="0">
                <a:solidFill>
                  <a:schemeClr val="bg1"/>
                </a:solidFill>
                <a:latin typeface="Arial"/>
                <a:cs typeface="Arial"/>
              </a:rPr>
              <a:t>– </a:t>
            </a:r>
            <a:r>
              <a:rPr lang="es-MX" sz="1600" b="1" spc="5" dirty="0">
                <a:solidFill>
                  <a:schemeClr val="bg1"/>
                </a:solidFill>
              </a:rPr>
              <a:t>S</a:t>
            </a:r>
            <a:r>
              <a:rPr lang="es-MX" sz="1200" b="1" spc="5" dirty="0">
                <a:solidFill>
                  <a:schemeClr val="bg1"/>
                </a:solidFill>
              </a:rPr>
              <a:t>EDE</a:t>
            </a:r>
            <a:r>
              <a:rPr lang="es-MX" sz="1200" b="1" spc="229" dirty="0">
                <a:solidFill>
                  <a:schemeClr val="bg1"/>
                </a:solidFill>
              </a:rPr>
              <a:t>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EDELLÍN</a:t>
            </a:r>
            <a:endParaRPr lang="es-MX" sz="16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254000"/>
            <a:ext cx="7296911" cy="1000760"/>
          </a:xfrm>
        </p:spPr>
        <p:txBody>
          <a:bodyPr lIns="0" tIns="0" rIns="0" bIns="0"/>
          <a:lstStyle>
            <a:lvl1pPr>
              <a:defRPr sz="255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99C593-A25A-4ABE-BB5A-EFA30CDF4523}"/>
              </a:ext>
            </a:extLst>
          </p:cNvPr>
          <p:cNvSpPr txBox="1"/>
          <p:nvPr userDrawn="1"/>
        </p:nvSpPr>
        <p:spPr>
          <a:xfrm>
            <a:off x="16764" y="6570101"/>
            <a:ext cx="2993127" cy="287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lang="es-MX" sz="1600" b="1" spc="-30" dirty="0">
                <a:solidFill>
                  <a:schemeClr val="bg1"/>
                </a:solidFill>
              </a:rPr>
              <a:t>F</a:t>
            </a:r>
            <a:r>
              <a:rPr lang="es-MX" sz="1200" b="1" spc="-30" dirty="0">
                <a:solidFill>
                  <a:schemeClr val="bg1"/>
                </a:solidFill>
              </a:rPr>
              <a:t>ACULTAD </a:t>
            </a:r>
            <a:r>
              <a:rPr lang="es-MX" sz="1200" b="1" spc="10" dirty="0">
                <a:solidFill>
                  <a:schemeClr val="bg1"/>
                </a:solidFill>
              </a:rPr>
              <a:t>DE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INAS </a:t>
            </a:r>
            <a:r>
              <a:rPr lang="es-MX" sz="1600" b="1" spc="-85" dirty="0">
                <a:solidFill>
                  <a:schemeClr val="bg1"/>
                </a:solidFill>
                <a:latin typeface="Arial"/>
                <a:cs typeface="Arial"/>
              </a:rPr>
              <a:t>– </a:t>
            </a:r>
            <a:r>
              <a:rPr lang="es-MX" sz="1600" b="1" spc="5" dirty="0">
                <a:solidFill>
                  <a:schemeClr val="bg1"/>
                </a:solidFill>
              </a:rPr>
              <a:t>S</a:t>
            </a:r>
            <a:r>
              <a:rPr lang="es-MX" sz="1200" b="1" spc="5" dirty="0">
                <a:solidFill>
                  <a:schemeClr val="bg1"/>
                </a:solidFill>
              </a:rPr>
              <a:t>EDE</a:t>
            </a:r>
            <a:r>
              <a:rPr lang="es-MX" sz="1200" b="1" spc="229" dirty="0">
                <a:solidFill>
                  <a:schemeClr val="bg1"/>
                </a:solidFill>
              </a:rPr>
              <a:t>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EDELLÍN</a:t>
            </a:r>
            <a:endParaRPr lang="es-MX" sz="16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5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924084" y="5994512"/>
            <a:ext cx="3213644" cy="7893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211823" y="6517385"/>
            <a:ext cx="1611630" cy="340995"/>
          </a:xfrm>
          <a:custGeom>
            <a:avLst/>
            <a:gdLst/>
            <a:ahLst/>
            <a:cxnLst/>
            <a:rect l="l" t="t" r="r" b="b"/>
            <a:pathLst>
              <a:path w="1611629" h="340995">
                <a:moveTo>
                  <a:pt x="1611629" y="0"/>
                </a:moveTo>
                <a:lnTo>
                  <a:pt x="0" y="0"/>
                </a:lnTo>
                <a:lnTo>
                  <a:pt x="0" y="340613"/>
                </a:lnTo>
                <a:lnTo>
                  <a:pt x="1611629" y="340613"/>
                </a:lnTo>
                <a:lnTo>
                  <a:pt x="1611629" y="0"/>
                </a:lnTo>
                <a:close/>
              </a:path>
            </a:pathLst>
          </a:custGeom>
          <a:solidFill>
            <a:srgbClr val="7E7E7E">
              <a:alpha val="5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6517385"/>
            <a:ext cx="6212205" cy="340995"/>
          </a:xfrm>
          <a:custGeom>
            <a:avLst/>
            <a:gdLst/>
            <a:ahLst/>
            <a:cxnLst/>
            <a:rect l="l" t="t" r="r" b="b"/>
            <a:pathLst>
              <a:path w="6212205" h="340995">
                <a:moveTo>
                  <a:pt x="6211824" y="0"/>
                </a:moveTo>
                <a:lnTo>
                  <a:pt x="0" y="0"/>
                </a:lnTo>
                <a:lnTo>
                  <a:pt x="0" y="340613"/>
                </a:lnTo>
                <a:lnTo>
                  <a:pt x="6211824" y="340613"/>
                </a:lnTo>
                <a:lnTo>
                  <a:pt x="6211824" y="0"/>
                </a:lnTo>
                <a:close/>
              </a:path>
            </a:pathLst>
          </a:custGeom>
          <a:solidFill>
            <a:srgbClr val="642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6764" y="364997"/>
            <a:ext cx="821690" cy="277495"/>
          </a:xfrm>
          <a:custGeom>
            <a:avLst/>
            <a:gdLst/>
            <a:ahLst/>
            <a:cxnLst/>
            <a:rect l="l" t="t" r="r" b="b"/>
            <a:pathLst>
              <a:path w="821690" h="277495">
                <a:moveTo>
                  <a:pt x="821436" y="0"/>
                </a:moveTo>
                <a:lnTo>
                  <a:pt x="0" y="0"/>
                </a:lnTo>
                <a:lnTo>
                  <a:pt x="0" y="277367"/>
                </a:lnTo>
                <a:lnTo>
                  <a:pt x="821436" y="277367"/>
                </a:lnTo>
                <a:lnTo>
                  <a:pt x="821436" y="0"/>
                </a:lnTo>
                <a:close/>
              </a:path>
            </a:pathLst>
          </a:custGeom>
          <a:solidFill>
            <a:srgbClr val="642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27CE1B-CF71-4CE5-8158-CA21D7AD1A70}"/>
              </a:ext>
            </a:extLst>
          </p:cNvPr>
          <p:cNvSpPr txBox="1"/>
          <p:nvPr userDrawn="1"/>
        </p:nvSpPr>
        <p:spPr>
          <a:xfrm>
            <a:off x="16764" y="6570101"/>
            <a:ext cx="2993127" cy="287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lang="es-MX" sz="1600" b="1" spc="-30" dirty="0">
                <a:solidFill>
                  <a:schemeClr val="bg1"/>
                </a:solidFill>
              </a:rPr>
              <a:t>F</a:t>
            </a:r>
            <a:r>
              <a:rPr lang="es-MX" sz="1200" b="1" spc="-30" dirty="0">
                <a:solidFill>
                  <a:schemeClr val="bg1"/>
                </a:solidFill>
              </a:rPr>
              <a:t>ACULTAD </a:t>
            </a:r>
            <a:r>
              <a:rPr lang="es-MX" sz="1200" b="1" spc="10" dirty="0">
                <a:solidFill>
                  <a:schemeClr val="bg1"/>
                </a:solidFill>
              </a:rPr>
              <a:t>DE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INAS </a:t>
            </a:r>
            <a:r>
              <a:rPr lang="es-MX" sz="1600" b="1" spc="-85" dirty="0">
                <a:solidFill>
                  <a:schemeClr val="bg1"/>
                </a:solidFill>
                <a:latin typeface="Arial"/>
                <a:cs typeface="Arial"/>
              </a:rPr>
              <a:t>– </a:t>
            </a:r>
            <a:r>
              <a:rPr lang="es-MX" sz="1600" b="1" spc="5" dirty="0">
                <a:solidFill>
                  <a:schemeClr val="bg1"/>
                </a:solidFill>
              </a:rPr>
              <a:t>S</a:t>
            </a:r>
            <a:r>
              <a:rPr lang="es-MX" sz="1200" b="1" spc="5" dirty="0">
                <a:solidFill>
                  <a:schemeClr val="bg1"/>
                </a:solidFill>
              </a:rPr>
              <a:t>EDE</a:t>
            </a:r>
            <a:r>
              <a:rPr lang="es-MX" sz="1200" b="1" spc="229" dirty="0">
                <a:solidFill>
                  <a:schemeClr val="bg1"/>
                </a:solidFill>
              </a:rPr>
              <a:t>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EDELLÍN</a:t>
            </a:r>
            <a:endParaRPr lang="es-MX" sz="16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B0F0-221C-4018-A30C-D5C9CB9EA657}" type="datetimeFigureOut">
              <a:rPr lang="es-ES" smtClean="0"/>
              <a:t>14/05/2020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3844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>
              <a:defRPr/>
            </a:pPr>
            <a:fld id="{468595E9-9916-4F23-8CC4-DDF9068E8B2D}" type="datetimeFigureOut">
              <a:rPr lang="es-CO" smtClean="0">
                <a:solidFill>
                  <a:prstClr val="black"/>
                </a:solidFill>
              </a:rPr>
              <a:pPr defTabSz="914400">
                <a:defRPr/>
              </a:pPr>
              <a:t>14/05/2020</a:t>
            </a:fld>
            <a:endParaRPr lang="es-CO">
              <a:solidFill>
                <a:prstClr val="black"/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>
              <a:defRPr/>
            </a:pPr>
            <a:endParaRPr lang="es-CO">
              <a:solidFill>
                <a:prstClr val="black"/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>
              <a:defRPr/>
            </a:pPr>
            <a:fld id="{0F01C65C-272A-436A-A86C-87B4285939D6}" type="slidenum">
              <a:rPr lang="es-CO" smtClean="0">
                <a:solidFill>
                  <a:prstClr val="black"/>
                </a:solidFill>
              </a:rPr>
              <a:pPr defTabSz="914400">
                <a:defRPr/>
              </a:pPr>
              <a:t>‹Nº›</a:t>
            </a:fld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69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34B6-4602-48AA-965B-EC437011FB98}" type="datetimeFigureOut">
              <a:rPr lang="es-ES" smtClean="0"/>
              <a:t>14/05/2020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632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34B6-4602-48AA-965B-EC437011FB98}" type="datetimeFigureOut">
              <a:rPr lang="es-ES" smtClean="0"/>
              <a:t>14/05/2020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3961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924084" y="5994512"/>
            <a:ext cx="3213644" cy="78936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211823" y="6517385"/>
            <a:ext cx="1611630" cy="340995"/>
          </a:xfrm>
          <a:custGeom>
            <a:avLst/>
            <a:gdLst/>
            <a:ahLst/>
            <a:cxnLst/>
            <a:rect l="l" t="t" r="r" b="b"/>
            <a:pathLst>
              <a:path w="1611629" h="340995">
                <a:moveTo>
                  <a:pt x="1611629" y="0"/>
                </a:moveTo>
                <a:lnTo>
                  <a:pt x="0" y="0"/>
                </a:lnTo>
                <a:lnTo>
                  <a:pt x="0" y="340613"/>
                </a:lnTo>
                <a:lnTo>
                  <a:pt x="1611629" y="340613"/>
                </a:lnTo>
                <a:lnTo>
                  <a:pt x="1611629" y="0"/>
                </a:lnTo>
                <a:close/>
              </a:path>
            </a:pathLst>
          </a:custGeom>
          <a:solidFill>
            <a:srgbClr val="7E7E7E">
              <a:alpha val="5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6517385"/>
            <a:ext cx="6212205" cy="340995"/>
          </a:xfrm>
          <a:custGeom>
            <a:avLst/>
            <a:gdLst/>
            <a:ahLst/>
            <a:cxnLst/>
            <a:rect l="l" t="t" r="r" b="b"/>
            <a:pathLst>
              <a:path w="6212205" h="340995">
                <a:moveTo>
                  <a:pt x="6211824" y="0"/>
                </a:moveTo>
                <a:lnTo>
                  <a:pt x="0" y="0"/>
                </a:lnTo>
                <a:lnTo>
                  <a:pt x="0" y="340613"/>
                </a:lnTo>
                <a:lnTo>
                  <a:pt x="6211824" y="340613"/>
                </a:lnTo>
                <a:lnTo>
                  <a:pt x="6211824" y="0"/>
                </a:lnTo>
                <a:close/>
              </a:path>
            </a:pathLst>
          </a:custGeom>
          <a:solidFill>
            <a:srgbClr val="642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47544" y="2968751"/>
            <a:ext cx="7296911" cy="1000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5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9222" y="3357117"/>
            <a:ext cx="11433555" cy="18834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428740" y="6600380"/>
            <a:ext cx="256540" cy="203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C5A17B-512D-4A0B-B183-5277FCA4CCBE}"/>
              </a:ext>
            </a:extLst>
          </p:cNvPr>
          <p:cNvSpPr txBox="1"/>
          <p:nvPr userDrawn="1"/>
        </p:nvSpPr>
        <p:spPr>
          <a:xfrm>
            <a:off x="16764" y="6570101"/>
            <a:ext cx="2993127" cy="287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lang="es-MX" sz="1600" b="1" spc="-30" dirty="0">
                <a:solidFill>
                  <a:schemeClr val="bg1"/>
                </a:solidFill>
              </a:rPr>
              <a:t>F</a:t>
            </a:r>
            <a:r>
              <a:rPr lang="es-MX" sz="1200" b="1" spc="-30" dirty="0">
                <a:solidFill>
                  <a:schemeClr val="bg1"/>
                </a:solidFill>
              </a:rPr>
              <a:t>ACULTAD </a:t>
            </a:r>
            <a:r>
              <a:rPr lang="es-MX" sz="1200" b="1" spc="10" dirty="0">
                <a:solidFill>
                  <a:schemeClr val="bg1"/>
                </a:solidFill>
              </a:rPr>
              <a:t>DE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INAS </a:t>
            </a:r>
            <a:r>
              <a:rPr lang="es-MX" sz="1600" b="1" spc="-85" dirty="0">
                <a:solidFill>
                  <a:schemeClr val="bg1"/>
                </a:solidFill>
                <a:latin typeface="Arial"/>
                <a:cs typeface="Arial"/>
              </a:rPr>
              <a:t>– </a:t>
            </a:r>
            <a:r>
              <a:rPr lang="es-MX" sz="1600" b="1" spc="5" dirty="0">
                <a:solidFill>
                  <a:schemeClr val="bg1"/>
                </a:solidFill>
              </a:rPr>
              <a:t>S</a:t>
            </a:r>
            <a:r>
              <a:rPr lang="es-MX" sz="1200" b="1" spc="5" dirty="0">
                <a:solidFill>
                  <a:schemeClr val="bg1"/>
                </a:solidFill>
              </a:rPr>
              <a:t>EDE</a:t>
            </a:r>
            <a:r>
              <a:rPr lang="es-MX" sz="1200" b="1" spc="229" dirty="0">
                <a:solidFill>
                  <a:schemeClr val="bg1"/>
                </a:solidFill>
              </a:rPr>
              <a:t>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EDELLÍN</a:t>
            </a:r>
            <a:endParaRPr lang="es-MX" sz="16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80" r:id="rId6"/>
    <p:sldLayoutId id="2147483681" r:id="rId7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434B6-4602-48AA-965B-EC437011FB98}" type="datetimeFigureOut">
              <a:rPr lang="es-ES" smtClean="0"/>
              <a:t>14/05/2020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2BBBB-2687-4511-8DDE-91500DE34C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8810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obles05/3008422-AprendizajeDeMaquina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videoseries?list=PLJjOveEiVE4BK9Vnnl99H2IlYGhmokn1V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6917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481546" y="3055879"/>
            <a:ext cx="2007235" cy="170815"/>
          </a:xfrm>
          <a:custGeom>
            <a:avLst/>
            <a:gdLst/>
            <a:ahLst/>
            <a:cxnLst/>
            <a:rect l="l" t="t" r="r" b="b"/>
            <a:pathLst>
              <a:path w="2007234" h="170814">
                <a:moveTo>
                  <a:pt x="32376" y="2009"/>
                </a:moveTo>
                <a:lnTo>
                  <a:pt x="0" y="2009"/>
                </a:lnTo>
                <a:lnTo>
                  <a:pt x="0" y="113119"/>
                </a:lnTo>
                <a:lnTo>
                  <a:pt x="5028" y="138015"/>
                </a:lnTo>
                <a:lnTo>
                  <a:pt x="19168" y="156024"/>
                </a:lnTo>
                <a:lnTo>
                  <a:pt x="41007" y="166963"/>
                </a:lnTo>
                <a:lnTo>
                  <a:pt x="69128" y="170649"/>
                </a:lnTo>
                <a:lnTo>
                  <a:pt x="102816" y="166314"/>
                </a:lnTo>
                <a:lnTo>
                  <a:pt x="126379" y="153797"/>
                </a:lnTo>
                <a:lnTo>
                  <a:pt x="131180" y="146874"/>
                </a:lnTo>
                <a:lnTo>
                  <a:pt x="79920" y="146874"/>
                </a:lnTo>
                <a:lnTo>
                  <a:pt x="59725" y="144828"/>
                </a:lnTo>
                <a:lnTo>
                  <a:pt x="44800" y="137941"/>
                </a:lnTo>
                <a:lnTo>
                  <a:pt x="35549" y="125089"/>
                </a:lnTo>
                <a:lnTo>
                  <a:pt x="32376" y="105149"/>
                </a:lnTo>
                <a:lnTo>
                  <a:pt x="32376" y="2009"/>
                </a:lnTo>
                <a:close/>
              </a:path>
              <a:path w="2007234" h="170814">
                <a:moveTo>
                  <a:pt x="144746" y="2009"/>
                </a:moveTo>
                <a:lnTo>
                  <a:pt x="114484" y="2009"/>
                </a:lnTo>
                <a:lnTo>
                  <a:pt x="114484" y="113119"/>
                </a:lnTo>
                <a:lnTo>
                  <a:pt x="112119" y="128452"/>
                </a:lnTo>
                <a:lnTo>
                  <a:pt x="105296" y="138937"/>
                </a:lnTo>
                <a:lnTo>
                  <a:pt x="94427" y="144952"/>
                </a:lnTo>
                <a:lnTo>
                  <a:pt x="79920" y="146874"/>
                </a:lnTo>
                <a:lnTo>
                  <a:pt x="131180" y="146874"/>
                </a:lnTo>
                <a:lnTo>
                  <a:pt x="140222" y="133834"/>
                </a:lnTo>
                <a:lnTo>
                  <a:pt x="144746" y="107158"/>
                </a:lnTo>
                <a:lnTo>
                  <a:pt x="144746" y="2009"/>
                </a:lnTo>
                <a:close/>
              </a:path>
              <a:path w="2007234" h="170814">
                <a:moveTo>
                  <a:pt x="284963" y="45676"/>
                </a:moveTo>
                <a:lnTo>
                  <a:pt x="248439" y="45676"/>
                </a:lnTo>
                <a:lnTo>
                  <a:pt x="345641" y="170649"/>
                </a:lnTo>
                <a:lnTo>
                  <a:pt x="371601" y="164689"/>
                </a:lnTo>
                <a:lnTo>
                  <a:pt x="371601" y="125040"/>
                </a:lnTo>
                <a:lnTo>
                  <a:pt x="343527" y="125040"/>
                </a:lnTo>
                <a:lnTo>
                  <a:pt x="284963" y="45676"/>
                </a:lnTo>
                <a:close/>
              </a:path>
              <a:path w="2007234" h="170814">
                <a:moveTo>
                  <a:pt x="252741" y="2009"/>
                </a:moveTo>
                <a:lnTo>
                  <a:pt x="220364" y="2009"/>
                </a:lnTo>
                <a:lnTo>
                  <a:pt x="220364" y="166698"/>
                </a:lnTo>
                <a:lnTo>
                  <a:pt x="248439" y="166698"/>
                </a:lnTo>
                <a:lnTo>
                  <a:pt x="248439" y="45676"/>
                </a:lnTo>
                <a:lnTo>
                  <a:pt x="284963" y="45676"/>
                </a:lnTo>
                <a:lnTo>
                  <a:pt x="252741" y="2009"/>
                </a:lnTo>
                <a:close/>
              </a:path>
              <a:path w="2007234" h="170814">
                <a:moveTo>
                  <a:pt x="371601" y="2009"/>
                </a:moveTo>
                <a:lnTo>
                  <a:pt x="343527" y="2009"/>
                </a:lnTo>
                <a:lnTo>
                  <a:pt x="343527" y="125040"/>
                </a:lnTo>
                <a:lnTo>
                  <a:pt x="371601" y="125040"/>
                </a:lnTo>
                <a:lnTo>
                  <a:pt x="371601" y="2009"/>
                </a:lnTo>
                <a:close/>
              </a:path>
              <a:path w="2007234" h="170814">
                <a:moveTo>
                  <a:pt x="481783" y="2009"/>
                </a:moveTo>
                <a:lnTo>
                  <a:pt x="449407" y="2009"/>
                </a:lnTo>
                <a:lnTo>
                  <a:pt x="449407" y="166698"/>
                </a:lnTo>
                <a:lnTo>
                  <a:pt x="481783" y="166698"/>
                </a:lnTo>
                <a:lnTo>
                  <a:pt x="481783" y="2009"/>
                </a:lnTo>
                <a:close/>
              </a:path>
              <a:path w="2007234" h="170814">
                <a:moveTo>
                  <a:pt x="572569" y="0"/>
                </a:moveTo>
                <a:lnTo>
                  <a:pt x="540119" y="3951"/>
                </a:lnTo>
                <a:lnTo>
                  <a:pt x="607133" y="170649"/>
                </a:lnTo>
                <a:lnTo>
                  <a:pt x="637322" y="164689"/>
                </a:lnTo>
                <a:lnTo>
                  <a:pt x="649971" y="134952"/>
                </a:lnTo>
                <a:lnTo>
                  <a:pt x="624415" y="134952"/>
                </a:lnTo>
                <a:lnTo>
                  <a:pt x="572569" y="0"/>
                </a:lnTo>
                <a:close/>
              </a:path>
              <a:path w="2007234" h="170814">
                <a:moveTo>
                  <a:pt x="706523" y="2009"/>
                </a:moveTo>
                <a:lnTo>
                  <a:pt x="674074" y="2009"/>
                </a:lnTo>
                <a:lnTo>
                  <a:pt x="624415" y="134952"/>
                </a:lnTo>
                <a:lnTo>
                  <a:pt x="649971" y="134952"/>
                </a:lnTo>
                <a:lnTo>
                  <a:pt x="706523" y="2009"/>
                </a:lnTo>
                <a:close/>
              </a:path>
              <a:path w="2007234" h="170814">
                <a:moveTo>
                  <a:pt x="875042" y="2009"/>
                </a:moveTo>
                <a:lnTo>
                  <a:pt x="764859" y="2009"/>
                </a:lnTo>
                <a:lnTo>
                  <a:pt x="764859" y="166698"/>
                </a:lnTo>
                <a:lnTo>
                  <a:pt x="877156" y="166698"/>
                </a:lnTo>
                <a:lnTo>
                  <a:pt x="881532" y="144864"/>
                </a:lnTo>
                <a:lnTo>
                  <a:pt x="795048" y="144864"/>
                </a:lnTo>
                <a:lnTo>
                  <a:pt x="795048" y="91285"/>
                </a:lnTo>
                <a:lnTo>
                  <a:pt x="864250" y="91285"/>
                </a:lnTo>
                <a:lnTo>
                  <a:pt x="866364" y="71461"/>
                </a:lnTo>
                <a:lnTo>
                  <a:pt x="795048" y="71461"/>
                </a:lnTo>
                <a:lnTo>
                  <a:pt x="795048" y="23842"/>
                </a:lnTo>
                <a:lnTo>
                  <a:pt x="872854" y="23842"/>
                </a:lnTo>
                <a:lnTo>
                  <a:pt x="875042" y="2009"/>
                </a:lnTo>
                <a:close/>
              </a:path>
              <a:path w="2007234" h="170814">
                <a:moveTo>
                  <a:pt x="1004621" y="2009"/>
                </a:moveTo>
                <a:lnTo>
                  <a:pt x="941982" y="2009"/>
                </a:lnTo>
                <a:lnTo>
                  <a:pt x="941982" y="166698"/>
                </a:lnTo>
                <a:lnTo>
                  <a:pt x="974432" y="166698"/>
                </a:lnTo>
                <a:lnTo>
                  <a:pt x="974432" y="99255"/>
                </a:lnTo>
                <a:lnTo>
                  <a:pt x="1000319" y="99255"/>
                </a:lnTo>
                <a:lnTo>
                  <a:pt x="1006809" y="97246"/>
                </a:lnTo>
                <a:lnTo>
                  <a:pt x="1036520" y="97246"/>
                </a:lnTo>
                <a:lnTo>
                  <a:pt x="1032768" y="91285"/>
                </a:lnTo>
                <a:lnTo>
                  <a:pt x="1046010" y="83007"/>
                </a:lnTo>
                <a:lnTo>
                  <a:pt x="1049613" y="79364"/>
                </a:lnTo>
                <a:lnTo>
                  <a:pt x="974432" y="79364"/>
                </a:lnTo>
                <a:lnTo>
                  <a:pt x="974432" y="23842"/>
                </a:lnTo>
                <a:lnTo>
                  <a:pt x="980922" y="21833"/>
                </a:lnTo>
                <a:lnTo>
                  <a:pt x="1057203" y="21833"/>
                </a:lnTo>
                <a:lnTo>
                  <a:pt x="1049485" y="13168"/>
                </a:lnTo>
                <a:lnTo>
                  <a:pt x="1030505" y="4892"/>
                </a:lnTo>
                <a:lnTo>
                  <a:pt x="1004621" y="2009"/>
                </a:lnTo>
                <a:close/>
              </a:path>
              <a:path w="2007234" h="170814">
                <a:moveTo>
                  <a:pt x="1036520" y="97246"/>
                </a:moveTo>
                <a:lnTo>
                  <a:pt x="1006809" y="97246"/>
                </a:lnTo>
                <a:lnTo>
                  <a:pt x="1043560" y="166698"/>
                </a:lnTo>
                <a:lnTo>
                  <a:pt x="1080239" y="166698"/>
                </a:lnTo>
                <a:lnTo>
                  <a:pt x="1036520" y="97246"/>
                </a:lnTo>
                <a:close/>
              </a:path>
              <a:path w="2007234" h="170814">
                <a:moveTo>
                  <a:pt x="1057203" y="21833"/>
                </a:moveTo>
                <a:lnTo>
                  <a:pt x="993829" y="21833"/>
                </a:lnTo>
                <a:lnTo>
                  <a:pt x="1010865" y="24006"/>
                </a:lnTo>
                <a:lnTo>
                  <a:pt x="1023033" y="30272"/>
                </a:lnTo>
                <a:lnTo>
                  <a:pt x="1030334" y="40255"/>
                </a:lnTo>
                <a:lnTo>
                  <a:pt x="1032768" y="53579"/>
                </a:lnTo>
                <a:lnTo>
                  <a:pt x="1029798" y="65152"/>
                </a:lnTo>
                <a:lnTo>
                  <a:pt x="1021967" y="73177"/>
                </a:lnTo>
                <a:lnTo>
                  <a:pt x="1010895" y="77850"/>
                </a:lnTo>
                <a:lnTo>
                  <a:pt x="998204" y="79364"/>
                </a:lnTo>
                <a:lnTo>
                  <a:pt x="1049613" y="79364"/>
                </a:lnTo>
                <a:lnTo>
                  <a:pt x="1056230" y="72675"/>
                </a:lnTo>
                <a:lnTo>
                  <a:pt x="1062814" y="59744"/>
                </a:lnTo>
                <a:lnTo>
                  <a:pt x="1065145" y="43667"/>
                </a:lnTo>
                <a:lnTo>
                  <a:pt x="1061164" y="26280"/>
                </a:lnTo>
                <a:lnTo>
                  <a:pt x="1057203" y="21833"/>
                </a:lnTo>
                <a:close/>
              </a:path>
              <a:path w="2007234" h="170814">
                <a:moveTo>
                  <a:pt x="1138575" y="138904"/>
                </a:moveTo>
                <a:lnTo>
                  <a:pt x="1134273" y="164689"/>
                </a:lnTo>
                <a:lnTo>
                  <a:pt x="1157790" y="168423"/>
                </a:lnTo>
                <a:lnTo>
                  <a:pt x="1171661" y="170001"/>
                </a:lnTo>
                <a:lnTo>
                  <a:pt x="1186119" y="170649"/>
                </a:lnTo>
                <a:lnTo>
                  <a:pt x="1217100" y="167086"/>
                </a:lnTo>
                <a:lnTo>
                  <a:pt x="1240964" y="157012"/>
                </a:lnTo>
                <a:lnTo>
                  <a:pt x="1248995" y="148816"/>
                </a:lnTo>
                <a:lnTo>
                  <a:pt x="1201287" y="148816"/>
                </a:lnTo>
                <a:lnTo>
                  <a:pt x="1184197" y="148105"/>
                </a:lnTo>
                <a:lnTo>
                  <a:pt x="1168318" y="146095"/>
                </a:lnTo>
                <a:lnTo>
                  <a:pt x="1153245" y="142967"/>
                </a:lnTo>
                <a:lnTo>
                  <a:pt x="1138575" y="138904"/>
                </a:lnTo>
                <a:close/>
              </a:path>
              <a:path w="2007234" h="170814">
                <a:moveTo>
                  <a:pt x="1203401" y="0"/>
                </a:moveTo>
                <a:lnTo>
                  <a:pt x="1176545" y="3501"/>
                </a:lnTo>
                <a:lnTo>
                  <a:pt x="1155356" y="13143"/>
                </a:lnTo>
                <a:lnTo>
                  <a:pt x="1141455" y="27633"/>
                </a:lnTo>
                <a:lnTo>
                  <a:pt x="1136461" y="45676"/>
                </a:lnTo>
                <a:lnTo>
                  <a:pt x="1139393" y="61501"/>
                </a:lnTo>
                <a:lnTo>
                  <a:pt x="1148602" y="74173"/>
                </a:lnTo>
                <a:lnTo>
                  <a:pt x="1164701" y="84988"/>
                </a:lnTo>
                <a:lnTo>
                  <a:pt x="1188307" y="95237"/>
                </a:lnTo>
                <a:lnTo>
                  <a:pt x="1209645" y="103591"/>
                </a:lnTo>
                <a:lnTo>
                  <a:pt x="1222889" y="111386"/>
                </a:lnTo>
                <a:lnTo>
                  <a:pt x="1229653" y="119545"/>
                </a:lnTo>
                <a:lnTo>
                  <a:pt x="1231549" y="128992"/>
                </a:lnTo>
                <a:lnTo>
                  <a:pt x="1228943" y="137938"/>
                </a:lnTo>
                <a:lnTo>
                  <a:pt x="1222078" y="144103"/>
                </a:lnTo>
                <a:lnTo>
                  <a:pt x="1212383" y="147668"/>
                </a:lnTo>
                <a:lnTo>
                  <a:pt x="1201287" y="148816"/>
                </a:lnTo>
                <a:lnTo>
                  <a:pt x="1248995" y="148816"/>
                </a:lnTo>
                <a:lnTo>
                  <a:pt x="1256311" y="141349"/>
                </a:lnTo>
                <a:lnTo>
                  <a:pt x="1261737" y="121022"/>
                </a:lnTo>
                <a:lnTo>
                  <a:pt x="1259343" y="106327"/>
                </a:lnTo>
                <a:lnTo>
                  <a:pt x="1250672" y="94031"/>
                </a:lnTo>
                <a:lnTo>
                  <a:pt x="1233497" y="82840"/>
                </a:lnTo>
                <a:lnTo>
                  <a:pt x="1187672" y="64268"/>
                </a:lnTo>
                <a:lnTo>
                  <a:pt x="1175628" y="57070"/>
                </a:lnTo>
                <a:lnTo>
                  <a:pt x="1168847" y="49130"/>
                </a:lnTo>
                <a:lnTo>
                  <a:pt x="1166722" y="39715"/>
                </a:lnTo>
                <a:lnTo>
                  <a:pt x="1168679" y="31578"/>
                </a:lnTo>
                <a:lnTo>
                  <a:pt x="1174279" y="25299"/>
                </a:lnTo>
                <a:lnTo>
                  <a:pt x="1183119" y="21255"/>
                </a:lnTo>
                <a:lnTo>
                  <a:pt x="1194797" y="19824"/>
                </a:lnTo>
                <a:lnTo>
                  <a:pt x="1253662" y="19824"/>
                </a:lnTo>
                <a:lnTo>
                  <a:pt x="1257435" y="5960"/>
                </a:lnTo>
                <a:lnTo>
                  <a:pt x="1246562" y="3362"/>
                </a:lnTo>
                <a:lnTo>
                  <a:pt x="1233672" y="1498"/>
                </a:lnTo>
                <a:lnTo>
                  <a:pt x="1219156" y="375"/>
                </a:lnTo>
                <a:lnTo>
                  <a:pt x="1203401" y="0"/>
                </a:lnTo>
                <a:close/>
              </a:path>
              <a:path w="2007234" h="170814">
                <a:moveTo>
                  <a:pt x="1253662" y="19824"/>
                </a:moveTo>
                <a:lnTo>
                  <a:pt x="1194797" y="19824"/>
                </a:lnTo>
                <a:lnTo>
                  <a:pt x="1210246" y="20545"/>
                </a:lnTo>
                <a:lnTo>
                  <a:pt x="1224484" y="22578"/>
                </a:lnTo>
                <a:lnTo>
                  <a:pt x="1237917" y="25729"/>
                </a:lnTo>
                <a:lnTo>
                  <a:pt x="1250945" y="29803"/>
                </a:lnTo>
                <a:lnTo>
                  <a:pt x="1253662" y="19824"/>
                </a:lnTo>
                <a:close/>
              </a:path>
              <a:path w="2007234" h="170814">
                <a:moveTo>
                  <a:pt x="1359013" y="2009"/>
                </a:moveTo>
                <a:lnTo>
                  <a:pt x="1326564" y="2009"/>
                </a:lnTo>
                <a:lnTo>
                  <a:pt x="1326564" y="166698"/>
                </a:lnTo>
                <a:lnTo>
                  <a:pt x="1359013" y="166698"/>
                </a:lnTo>
                <a:lnTo>
                  <a:pt x="1359013" y="2009"/>
                </a:lnTo>
                <a:close/>
              </a:path>
              <a:path w="2007234" h="170814">
                <a:moveTo>
                  <a:pt x="1499457" y="2009"/>
                </a:moveTo>
                <a:lnTo>
                  <a:pt x="1436746" y="2009"/>
                </a:lnTo>
                <a:lnTo>
                  <a:pt x="1436746" y="166698"/>
                </a:lnTo>
                <a:lnTo>
                  <a:pt x="1484290" y="166698"/>
                </a:lnTo>
                <a:lnTo>
                  <a:pt x="1525102" y="160869"/>
                </a:lnTo>
                <a:lnTo>
                  <a:pt x="1552208" y="146874"/>
                </a:lnTo>
                <a:lnTo>
                  <a:pt x="1499457" y="146874"/>
                </a:lnTo>
                <a:lnTo>
                  <a:pt x="1491355" y="146560"/>
                </a:lnTo>
                <a:lnTo>
                  <a:pt x="1476026" y="145178"/>
                </a:lnTo>
                <a:lnTo>
                  <a:pt x="1469195" y="144864"/>
                </a:lnTo>
                <a:lnTo>
                  <a:pt x="1469195" y="23842"/>
                </a:lnTo>
                <a:lnTo>
                  <a:pt x="1565231" y="23842"/>
                </a:lnTo>
                <a:lnTo>
                  <a:pt x="1563955" y="22101"/>
                </a:lnTo>
                <a:lnTo>
                  <a:pt x="1536054" y="7126"/>
                </a:lnTo>
                <a:lnTo>
                  <a:pt x="1499457" y="2009"/>
                </a:lnTo>
                <a:close/>
              </a:path>
              <a:path w="2007234" h="170814">
                <a:moveTo>
                  <a:pt x="1565231" y="23842"/>
                </a:moveTo>
                <a:lnTo>
                  <a:pt x="1488592" y="23842"/>
                </a:lnTo>
                <a:lnTo>
                  <a:pt x="1514568" y="27308"/>
                </a:lnTo>
                <a:lnTo>
                  <a:pt x="1535881" y="38208"/>
                </a:lnTo>
                <a:lnTo>
                  <a:pt x="1550303" y="57296"/>
                </a:lnTo>
                <a:lnTo>
                  <a:pt x="1555606" y="85324"/>
                </a:lnTo>
                <a:lnTo>
                  <a:pt x="1550781" y="114211"/>
                </a:lnTo>
                <a:lnTo>
                  <a:pt x="1538059" y="133228"/>
                </a:lnTo>
                <a:lnTo>
                  <a:pt x="1520074" y="143680"/>
                </a:lnTo>
                <a:lnTo>
                  <a:pt x="1499457" y="146874"/>
                </a:lnTo>
                <a:lnTo>
                  <a:pt x="1552208" y="146874"/>
                </a:lnTo>
                <a:lnTo>
                  <a:pt x="1558012" y="143877"/>
                </a:lnTo>
                <a:lnTo>
                  <a:pt x="1579984" y="116461"/>
                </a:lnTo>
                <a:lnTo>
                  <a:pt x="1587982" y="79364"/>
                </a:lnTo>
                <a:lnTo>
                  <a:pt x="1581739" y="46369"/>
                </a:lnTo>
                <a:lnTo>
                  <a:pt x="1565231" y="23842"/>
                </a:lnTo>
                <a:close/>
              </a:path>
              <a:path w="2007234" h="170814">
                <a:moveTo>
                  <a:pt x="1728427" y="0"/>
                </a:moveTo>
                <a:lnTo>
                  <a:pt x="1696050" y="3951"/>
                </a:lnTo>
                <a:lnTo>
                  <a:pt x="1626922" y="166698"/>
                </a:lnTo>
                <a:lnTo>
                  <a:pt x="1659298" y="166698"/>
                </a:lnTo>
                <a:lnTo>
                  <a:pt x="1674466" y="121022"/>
                </a:lnTo>
                <a:lnTo>
                  <a:pt x="1778666" y="121022"/>
                </a:lnTo>
                <a:lnTo>
                  <a:pt x="1770437" y="101197"/>
                </a:lnTo>
                <a:lnTo>
                  <a:pt x="1683070" y="101197"/>
                </a:lnTo>
                <a:lnTo>
                  <a:pt x="1709030" y="29803"/>
                </a:lnTo>
                <a:lnTo>
                  <a:pt x="1740799" y="29803"/>
                </a:lnTo>
                <a:lnTo>
                  <a:pt x="1728427" y="0"/>
                </a:lnTo>
                <a:close/>
              </a:path>
              <a:path w="2007234" h="170814">
                <a:moveTo>
                  <a:pt x="1778666" y="121022"/>
                </a:moveTo>
                <a:lnTo>
                  <a:pt x="1745709" y="121022"/>
                </a:lnTo>
                <a:lnTo>
                  <a:pt x="1762991" y="166698"/>
                </a:lnTo>
                <a:lnTo>
                  <a:pt x="1797628" y="166698"/>
                </a:lnTo>
                <a:lnTo>
                  <a:pt x="1778666" y="121022"/>
                </a:lnTo>
                <a:close/>
              </a:path>
              <a:path w="2007234" h="170814">
                <a:moveTo>
                  <a:pt x="1740799" y="29803"/>
                </a:moveTo>
                <a:lnTo>
                  <a:pt x="1709030" y="29803"/>
                </a:lnTo>
                <a:lnTo>
                  <a:pt x="1737104" y="101197"/>
                </a:lnTo>
                <a:lnTo>
                  <a:pt x="1770437" y="101197"/>
                </a:lnTo>
                <a:lnTo>
                  <a:pt x="1740799" y="29803"/>
                </a:lnTo>
                <a:close/>
              </a:path>
              <a:path w="2007234" h="170814">
                <a:moveTo>
                  <a:pt x="1916415" y="2009"/>
                </a:moveTo>
                <a:lnTo>
                  <a:pt x="1853776" y="2009"/>
                </a:lnTo>
                <a:lnTo>
                  <a:pt x="1853776" y="166698"/>
                </a:lnTo>
                <a:lnTo>
                  <a:pt x="1901320" y="166698"/>
                </a:lnTo>
                <a:lnTo>
                  <a:pt x="1943367" y="160869"/>
                </a:lnTo>
                <a:lnTo>
                  <a:pt x="1971010" y="146874"/>
                </a:lnTo>
                <a:lnTo>
                  <a:pt x="1918603" y="146874"/>
                </a:lnTo>
                <a:lnTo>
                  <a:pt x="1910200" y="146560"/>
                </a:lnTo>
                <a:lnTo>
                  <a:pt x="1893366" y="145178"/>
                </a:lnTo>
                <a:lnTo>
                  <a:pt x="1886153" y="144864"/>
                </a:lnTo>
                <a:lnTo>
                  <a:pt x="1886153" y="23842"/>
                </a:lnTo>
                <a:lnTo>
                  <a:pt x="1984185" y="23842"/>
                </a:lnTo>
                <a:lnTo>
                  <a:pt x="1982891" y="22101"/>
                </a:lnTo>
                <a:lnTo>
                  <a:pt x="1954319" y="7126"/>
                </a:lnTo>
                <a:lnTo>
                  <a:pt x="1916415" y="2009"/>
                </a:lnTo>
                <a:close/>
              </a:path>
              <a:path w="2007234" h="170814">
                <a:moveTo>
                  <a:pt x="1984185" y="23842"/>
                </a:moveTo>
                <a:lnTo>
                  <a:pt x="1905623" y="23842"/>
                </a:lnTo>
                <a:lnTo>
                  <a:pt x="1932821" y="27308"/>
                </a:lnTo>
                <a:lnTo>
                  <a:pt x="1954762" y="38208"/>
                </a:lnTo>
                <a:lnTo>
                  <a:pt x="1969415" y="57296"/>
                </a:lnTo>
                <a:lnTo>
                  <a:pt x="1974751" y="85324"/>
                </a:lnTo>
                <a:lnTo>
                  <a:pt x="1969926" y="114211"/>
                </a:lnTo>
                <a:lnTo>
                  <a:pt x="1957205" y="133228"/>
                </a:lnTo>
                <a:lnTo>
                  <a:pt x="1939220" y="143680"/>
                </a:lnTo>
                <a:lnTo>
                  <a:pt x="1918603" y="146874"/>
                </a:lnTo>
                <a:lnTo>
                  <a:pt x="1971010" y="146874"/>
                </a:lnTo>
                <a:lnTo>
                  <a:pt x="1976930" y="143877"/>
                </a:lnTo>
                <a:lnTo>
                  <a:pt x="1999158" y="116461"/>
                </a:lnTo>
                <a:lnTo>
                  <a:pt x="2007201" y="79364"/>
                </a:lnTo>
                <a:lnTo>
                  <a:pt x="2000921" y="46369"/>
                </a:lnTo>
                <a:lnTo>
                  <a:pt x="1984185" y="23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83661" y="3371394"/>
            <a:ext cx="2733675" cy="323850"/>
          </a:xfrm>
          <a:custGeom>
            <a:avLst/>
            <a:gdLst/>
            <a:ahLst/>
            <a:cxnLst/>
            <a:rect l="l" t="t" r="r" b="b"/>
            <a:pathLst>
              <a:path w="2733675" h="323850">
                <a:moveTo>
                  <a:pt x="119379" y="85324"/>
                </a:moveTo>
                <a:lnTo>
                  <a:pt x="56221" y="85324"/>
                </a:lnTo>
                <a:lnTo>
                  <a:pt x="235532" y="323484"/>
                </a:lnTo>
                <a:lnTo>
                  <a:pt x="287378" y="313572"/>
                </a:lnTo>
                <a:lnTo>
                  <a:pt x="287378" y="236150"/>
                </a:lnTo>
                <a:lnTo>
                  <a:pt x="231229" y="236150"/>
                </a:lnTo>
                <a:lnTo>
                  <a:pt x="119379" y="85324"/>
                </a:lnTo>
                <a:close/>
              </a:path>
              <a:path w="2733675" h="323850">
                <a:moveTo>
                  <a:pt x="60523" y="5960"/>
                </a:moveTo>
                <a:lnTo>
                  <a:pt x="0" y="5960"/>
                </a:lnTo>
                <a:lnTo>
                  <a:pt x="0" y="317524"/>
                </a:lnTo>
                <a:lnTo>
                  <a:pt x="56221" y="317524"/>
                </a:lnTo>
                <a:lnTo>
                  <a:pt x="56221" y="85324"/>
                </a:lnTo>
                <a:lnTo>
                  <a:pt x="119379" y="85324"/>
                </a:lnTo>
                <a:lnTo>
                  <a:pt x="60523" y="5960"/>
                </a:lnTo>
                <a:close/>
              </a:path>
              <a:path w="2733675" h="323850">
                <a:moveTo>
                  <a:pt x="287378" y="5960"/>
                </a:moveTo>
                <a:lnTo>
                  <a:pt x="231229" y="5960"/>
                </a:lnTo>
                <a:lnTo>
                  <a:pt x="231229" y="236150"/>
                </a:lnTo>
                <a:lnTo>
                  <a:pt x="287378" y="236150"/>
                </a:lnTo>
                <a:lnTo>
                  <a:pt x="287378" y="5960"/>
                </a:lnTo>
                <a:close/>
              </a:path>
              <a:path w="2733675" h="323850">
                <a:moveTo>
                  <a:pt x="570454" y="0"/>
                </a:moveTo>
                <a:lnTo>
                  <a:pt x="507743" y="7969"/>
                </a:lnTo>
                <a:lnTo>
                  <a:pt x="375976" y="317524"/>
                </a:lnTo>
                <a:lnTo>
                  <a:pt x="436427" y="317524"/>
                </a:lnTo>
                <a:lnTo>
                  <a:pt x="468876" y="232199"/>
                </a:lnTo>
                <a:lnTo>
                  <a:pt x="663666" y="232199"/>
                </a:lnTo>
                <a:lnTo>
                  <a:pt x="647723" y="192483"/>
                </a:lnTo>
                <a:lnTo>
                  <a:pt x="483971" y="192483"/>
                </a:lnTo>
                <a:lnTo>
                  <a:pt x="535817" y="59539"/>
                </a:lnTo>
                <a:lnTo>
                  <a:pt x="594355" y="59539"/>
                </a:lnTo>
                <a:lnTo>
                  <a:pt x="570454" y="0"/>
                </a:lnTo>
                <a:close/>
              </a:path>
              <a:path w="2733675" h="323850">
                <a:moveTo>
                  <a:pt x="663666" y="232199"/>
                </a:moveTo>
                <a:lnTo>
                  <a:pt x="600643" y="232199"/>
                </a:lnTo>
                <a:lnTo>
                  <a:pt x="635207" y="317524"/>
                </a:lnTo>
                <a:lnTo>
                  <a:pt x="697919" y="317524"/>
                </a:lnTo>
                <a:lnTo>
                  <a:pt x="663666" y="232199"/>
                </a:lnTo>
                <a:close/>
              </a:path>
              <a:path w="2733675" h="323850">
                <a:moveTo>
                  <a:pt x="594355" y="59539"/>
                </a:moveTo>
                <a:lnTo>
                  <a:pt x="535817" y="59539"/>
                </a:lnTo>
                <a:lnTo>
                  <a:pt x="585549" y="192483"/>
                </a:lnTo>
                <a:lnTo>
                  <a:pt x="647723" y="192483"/>
                </a:lnTo>
                <a:lnTo>
                  <a:pt x="594355" y="59539"/>
                </a:lnTo>
                <a:close/>
              </a:path>
              <a:path w="2733675" h="323850">
                <a:moveTo>
                  <a:pt x="933378" y="0"/>
                </a:moveTo>
                <a:lnTo>
                  <a:pt x="882597" y="5450"/>
                </a:lnTo>
                <a:lnTo>
                  <a:pt x="838892" y="21101"/>
                </a:lnTo>
                <a:lnTo>
                  <a:pt x="803224" y="45902"/>
                </a:lnTo>
                <a:lnTo>
                  <a:pt x="776556" y="78801"/>
                </a:lnTo>
                <a:lnTo>
                  <a:pt x="759850" y="118747"/>
                </a:lnTo>
                <a:lnTo>
                  <a:pt x="754067" y="164689"/>
                </a:lnTo>
                <a:lnTo>
                  <a:pt x="759800" y="212985"/>
                </a:lnTo>
                <a:lnTo>
                  <a:pt x="776157" y="252621"/>
                </a:lnTo>
                <a:lnTo>
                  <a:pt x="801875" y="283543"/>
                </a:lnTo>
                <a:lnTo>
                  <a:pt x="835695" y="305696"/>
                </a:lnTo>
                <a:lnTo>
                  <a:pt x="876352" y="319028"/>
                </a:lnTo>
                <a:lnTo>
                  <a:pt x="922586" y="323484"/>
                </a:lnTo>
                <a:lnTo>
                  <a:pt x="951633" y="321749"/>
                </a:lnTo>
                <a:lnTo>
                  <a:pt x="981487" y="317038"/>
                </a:lnTo>
                <a:lnTo>
                  <a:pt x="1008907" y="310092"/>
                </a:lnTo>
                <a:lnTo>
                  <a:pt x="1030653" y="301651"/>
                </a:lnTo>
                <a:lnTo>
                  <a:pt x="1023829" y="281826"/>
                </a:lnTo>
                <a:lnTo>
                  <a:pt x="939868" y="281826"/>
                </a:lnTo>
                <a:lnTo>
                  <a:pt x="896013" y="275408"/>
                </a:lnTo>
                <a:lnTo>
                  <a:pt x="856411" y="254292"/>
                </a:lnTo>
                <a:lnTo>
                  <a:pt x="827746" y="215682"/>
                </a:lnTo>
                <a:lnTo>
                  <a:pt x="816706" y="156786"/>
                </a:lnTo>
                <a:lnTo>
                  <a:pt x="825252" y="101133"/>
                </a:lnTo>
                <a:lnTo>
                  <a:pt x="847779" y="65743"/>
                </a:lnTo>
                <a:lnTo>
                  <a:pt x="879616" y="47092"/>
                </a:lnTo>
                <a:lnTo>
                  <a:pt x="916096" y="41657"/>
                </a:lnTo>
                <a:lnTo>
                  <a:pt x="1018867" y="41657"/>
                </a:lnTo>
                <a:lnTo>
                  <a:pt x="1028466" y="13930"/>
                </a:lnTo>
                <a:lnTo>
                  <a:pt x="1012091" y="8391"/>
                </a:lnTo>
                <a:lnTo>
                  <a:pt x="989836" y="3976"/>
                </a:lnTo>
                <a:lnTo>
                  <a:pt x="963125" y="1055"/>
                </a:lnTo>
                <a:lnTo>
                  <a:pt x="933378" y="0"/>
                </a:lnTo>
                <a:close/>
              </a:path>
              <a:path w="2733675" h="323850">
                <a:moveTo>
                  <a:pt x="1017674" y="263944"/>
                </a:moveTo>
                <a:lnTo>
                  <a:pt x="1003681" y="270072"/>
                </a:lnTo>
                <a:lnTo>
                  <a:pt x="985251" y="275849"/>
                </a:lnTo>
                <a:lnTo>
                  <a:pt x="963582" y="280144"/>
                </a:lnTo>
                <a:lnTo>
                  <a:pt x="939868" y="281826"/>
                </a:lnTo>
                <a:lnTo>
                  <a:pt x="1023829" y="281826"/>
                </a:lnTo>
                <a:lnTo>
                  <a:pt x="1017674" y="263944"/>
                </a:lnTo>
                <a:close/>
              </a:path>
              <a:path w="2733675" h="323850">
                <a:moveTo>
                  <a:pt x="1018867" y="41657"/>
                </a:moveTo>
                <a:lnTo>
                  <a:pt x="916096" y="41657"/>
                </a:lnTo>
                <a:lnTo>
                  <a:pt x="945569" y="43026"/>
                </a:lnTo>
                <a:lnTo>
                  <a:pt x="972007" y="46630"/>
                </a:lnTo>
                <a:lnTo>
                  <a:pt x="994809" y="51716"/>
                </a:lnTo>
                <a:lnTo>
                  <a:pt x="1013371" y="57530"/>
                </a:lnTo>
                <a:lnTo>
                  <a:pt x="1018867" y="41657"/>
                </a:lnTo>
                <a:close/>
              </a:path>
              <a:path w="2733675" h="323850">
                <a:moveTo>
                  <a:pt x="1188380" y="5960"/>
                </a:moveTo>
                <a:lnTo>
                  <a:pt x="1127856" y="5960"/>
                </a:lnTo>
                <a:lnTo>
                  <a:pt x="1127856" y="317524"/>
                </a:lnTo>
                <a:lnTo>
                  <a:pt x="1188380" y="317524"/>
                </a:lnTo>
                <a:lnTo>
                  <a:pt x="1188380" y="5960"/>
                </a:lnTo>
                <a:close/>
              </a:path>
              <a:path w="2733675" h="323850">
                <a:moveTo>
                  <a:pt x="1475685" y="0"/>
                </a:moveTo>
                <a:lnTo>
                  <a:pt x="1425477" y="5190"/>
                </a:lnTo>
                <a:lnTo>
                  <a:pt x="1381572" y="20357"/>
                </a:lnTo>
                <a:lnTo>
                  <a:pt x="1345231" y="44897"/>
                </a:lnTo>
                <a:lnTo>
                  <a:pt x="1317713" y="78205"/>
                </a:lnTo>
                <a:lnTo>
                  <a:pt x="1300279" y="119677"/>
                </a:lnTo>
                <a:lnTo>
                  <a:pt x="1294187" y="168707"/>
                </a:lnTo>
                <a:lnTo>
                  <a:pt x="1301435" y="222892"/>
                </a:lnTo>
                <a:lnTo>
                  <a:pt x="1322067" y="266038"/>
                </a:lnTo>
                <a:lnTo>
                  <a:pt x="1354418" y="297569"/>
                </a:lnTo>
                <a:lnTo>
                  <a:pt x="1396821" y="316910"/>
                </a:lnTo>
                <a:lnTo>
                  <a:pt x="1447611" y="323484"/>
                </a:lnTo>
                <a:lnTo>
                  <a:pt x="1498741" y="318438"/>
                </a:lnTo>
                <a:lnTo>
                  <a:pt x="1543263" y="303633"/>
                </a:lnTo>
                <a:lnTo>
                  <a:pt x="1573568" y="283769"/>
                </a:lnTo>
                <a:lnTo>
                  <a:pt x="1471383" y="283769"/>
                </a:lnTo>
                <a:lnTo>
                  <a:pt x="1425254" y="276420"/>
                </a:lnTo>
                <a:lnTo>
                  <a:pt x="1389038" y="253262"/>
                </a:lnTo>
                <a:lnTo>
                  <a:pt x="1365373" y="212623"/>
                </a:lnTo>
                <a:lnTo>
                  <a:pt x="1356898" y="152834"/>
                </a:lnTo>
                <a:lnTo>
                  <a:pt x="1364454" y="101953"/>
                </a:lnTo>
                <a:lnTo>
                  <a:pt x="1384963" y="67459"/>
                </a:lnTo>
                <a:lnTo>
                  <a:pt x="1415195" y="47859"/>
                </a:lnTo>
                <a:lnTo>
                  <a:pt x="1451913" y="41657"/>
                </a:lnTo>
                <a:lnTo>
                  <a:pt x="1585914" y="41657"/>
                </a:lnTo>
                <a:lnTo>
                  <a:pt x="1570594" y="26603"/>
                </a:lnTo>
                <a:lnTo>
                  <a:pt x="1527543" y="6777"/>
                </a:lnTo>
                <a:lnTo>
                  <a:pt x="1475685" y="0"/>
                </a:lnTo>
                <a:close/>
              </a:path>
              <a:path w="2733675" h="323850">
                <a:moveTo>
                  <a:pt x="1585914" y="41657"/>
                </a:moveTo>
                <a:lnTo>
                  <a:pt x="1451913" y="41657"/>
                </a:lnTo>
                <a:lnTo>
                  <a:pt x="1499338" y="48702"/>
                </a:lnTo>
                <a:lnTo>
                  <a:pt x="1536200" y="71193"/>
                </a:lnTo>
                <a:lnTo>
                  <a:pt x="1560087" y="111164"/>
                </a:lnTo>
                <a:lnTo>
                  <a:pt x="1568586" y="170649"/>
                </a:lnTo>
                <a:lnTo>
                  <a:pt x="1560996" y="222654"/>
                </a:lnTo>
                <a:lnTo>
                  <a:pt x="1540247" y="257724"/>
                </a:lnTo>
                <a:lnTo>
                  <a:pt x="1509366" y="277537"/>
                </a:lnTo>
                <a:lnTo>
                  <a:pt x="1471383" y="283769"/>
                </a:lnTo>
                <a:lnTo>
                  <a:pt x="1573568" y="283769"/>
                </a:lnTo>
                <a:lnTo>
                  <a:pt x="1579979" y="279566"/>
                </a:lnTo>
                <a:lnTo>
                  <a:pt x="1607690" y="246737"/>
                </a:lnTo>
                <a:lnTo>
                  <a:pt x="1625195" y="205644"/>
                </a:lnTo>
                <a:lnTo>
                  <a:pt x="1631297" y="156786"/>
                </a:lnTo>
                <a:lnTo>
                  <a:pt x="1624032" y="102366"/>
                </a:lnTo>
                <a:lnTo>
                  <a:pt x="1603277" y="58719"/>
                </a:lnTo>
                <a:lnTo>
                  <a:pt x="1585914" y="41657"/>
                </a:lnTo>
                <a:close/>
              </a:path>
              <a:path w="2733675" h="323850">
                <a:moveTo>
                  <a:pt x="1855098" y="85324"/>
                </a:moveTo>
                <a:lnTo>
                  <a:pt x="1791138" y="85324"/>
                </a:lnTo>
                <a:lnTo>
                  <a:pt x="1970522" y="323484"/>
                </a:lnTo>
                <a:lnTo>
                  <a:pt x="2022368" y="313572"/>
                </a:lnTo>
                <a:lnTo>
                  <a:pt x="2022368" y="236150"/>
                </a:lnTo>
                <a:lnTo>
                  <a:pt x="1968334" y="236150"/>
                </a:lnTo>
                <a:lnTo>
                  <a:pt x="1855098" y="85324"/>
                </a:lnTo>
                <a:close/>
              </a:path>
              <a:path w="2733675" h="323850">
                <a:moveTo>
                  <a:pt x="1795513" y="5960"/>
                </a:moveTo>
                <a:lnTo>
                  <a:pt x="1734990" y="5960"/>
                </a:lnTo>
                <a:lnTo>
                  <a:pt x="1734990" y="317524"/>
                </a:lnTo>
                <a:lnTo>
                  <a:pt x="1791138" y="317524"/>
                </a:lnTo>
                <a:lnTo>
                  <a:pt x="1791138" y="85324"/>
                </a:lnTo>
                <a:lnTo>
                  <a:pt x="1855098" y="85324"/>
                </a:lnTo>
                <a:lnTo>
                  <a:pt x="1795513" y="5960"/>
                </a:lnTo>
                <a:close/>
              </a:path>
              <a:path w="2733675" h="323850">
                <a:moveTo>
                  <a:pt x="2022368" y="5960"/>
                </a:moveTo>
                <a:lnTo>
                  <a:pt x="1968334" y="5960"/>
                </a:lnTo>
                <a:lnTo>
                  <a:pt x="1968334" y="236150"/>
                </a:lnTo>
                <a:lnTo>
                  <a:pt x="2022368" y="236150"/>
                </a:lnTo>
                <a:lnTo>
                  <a:pt x="2022368" y="5960"/>
                </a:lnTo>
                <a:close/>
              </a:path>
              <a:path w="2733675" h="323850">
                <a:moveTo>
                  <a:pt x="2305371" y="0"/>
                </a:moveTo>
                <a:lnTo>
                  <a:pt x="2242733" y="7969"/>
                </a:lnTo>
                <a:lnTo>
                  <a:pt x="2113081" y="317524"/>
                </a:lnTo>
                <a:lnTo>
                  <a:pt x="2171417" y="317524"/>
                </a:lnTo>
                <a:lnTo>
                  <a:pt x="2203866" y="232199"/>
                </a:lnTo>
                <a:lnTo>
                  <a:pt x="2400183" y="232199"/>
                </a:lnTo>
                <a:lnTo>
                  <a:pt x="2383966" y="192483"/>
                </a:lnTo>
                <a:lnTo>
                  <a:pt x="2218961" y="192483"/>
                </a:lnTo>
                <a:lnTo>
                  <a:pt x="2270807" y="59539"/>
                </a:lnTo>
                <a:lnTo>
                  <a:pt x="2329683" y="59539"/>
                </a:lnTo>
                <a:lnTo>
                  <a:pt x="2305371" y="0"/>
                </a:lnTo>
                <a:close/>
              </a:path>
              <a:path w="2733675" h="323850">
                <a:moveTo>
                  <a:pt x="2400183" y="232199"/>
                </a:moveTo>
                <a:lnTo>
                  <a:pt x="2337821" y="232199"/>
                </a:lnTo>
                <a:lnTo>
                  <a:pt x="2370197" y="317524"/>
                </a:lnTo>
                <a:lnTo>
                  <a:pt x="2435023" y="317524"/>
                </a:lnTo>
                <a:lnTo>
                  <a:pt x="2400183" y="232199"/>
                </a:lnTo>
                <a:close/>
              </a:path>
              <a:path w="2733675" h="323850">
                <a:moveTo>
                  <a:pt x="2329683" y="59539"/>
                </a:moveTo>
                <a:lnTo>
                  <a:pt x="2270807" y="59539"/>
                </a:lnTo>
                <a:lnTo>
                  <a:pt x="2320539" y="192483"/>
                </a:lnTo>
                <a:lnTo>
                  <a:pt x="2383966" y="192483"/>
                </a:lnTo>
                <a:lnTo>
                  <a:pt x="2329683" y="59539"/>
                </a:lnTo>
                <a:close/>
              </a:path>
              <a:path w="2733675" h="323850">
                <a:moveTo>
                  <a:pt x="2586260" y="5960"/>
                </a:moveTo>
                <a:lnTo>
                  <a:pt x="2523621" y="5960"/>
                </a:lnTo>
                <a:lnTo>
                  <a:pt x="2523621" y="317524"/>
                </a:lnTo>
                <a:lnTo>
                  <a:pt x="2726704" y="317524"/>
                </a:lnTo>
                <a:lnTo>
                  <a:pt x="2732895" y="275866"/>
                </a:lnTo>
                <a:lnTo>
                  <a:pt x="2586260" y="275866"/>
                </a:lnTo>
                <a:lnTo>
                  <a:pt x="2586260" y="5960"/>
                </a:lnTo>
                <a:close/>
              </a:path>
              <a:path w="2733675" h="323850">
                <a:moveTo>
                  <a:pt x="2733194" y="273857"/>
                </a:moveTo>
                <a:lnTo>
                  <a:pt x="2586260" y="275866"/>
                </a:lnTo>
                <a:lnTo>
                  <a:pt x="2732895" y="275866"/>
                </a:lnTo>
                <a:lnTo>
                  <a:pt x="2733194" y="2738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88036" y="3847646"/>
            <a:ext cx="332740" cy="163195"/>
          </a:xfrm>
          <a:custGeom>
            <a:avLst/>
            <a:gdLst/>
            <a:ahLst/>
            <a:cxnLst/>
            <a:rect l="l" t="t" r="r" b="b"/>
            <a:pathLst>
              <a:path w="332739" h="163195">
                <a:moveTo>
                  <a:pt x="60450" y="0"/>
                </a:moveTo>
                <a:lnTo>
                  <a:pt x="0" y="0"/>
                </a:lnTo>
                <a:lnTo>
                  <a:pt x="0" y="162747"/>
                </a:lnTo>
                <a:lnTo>
                  <a:pt x="47471" y="162747"/>
                </a:lnTo>
                <a:lnTo>
                  <a:pt x="88294" y="156918"/>
                </a:lnTo>
                <a:lnTo>
                  <a:pt x="115420" y="142922"/>
                </a:lnTo>
                <a:lnTo>
                  <a:pt x="62638" y="142922"/>
                </a:lnTo>
                <a:lnTo>
                  <a:pt x="54269" y="142891"/>
                </a:lnTo>
                <a:lnTo>
                  <a:pt x="45894" y="142671"/>
                </a:lnTo>
                <a:lnTo>
                  <a:pt x="38325" y="142075"/>
                </a:lnTo>
                <a:lnTo>
                  <a:pt x="32376" y="140913"/>
                </a:lnTo>
                <a:lnTo>
                  <a:pt x="32376" y="19891"/>
                </a:lnTo>
                <a:lnTo>
                  <a:pt x="126958" y="19891"/>
                </a:lnTo>
                <a:lnTo>
                  <a:pt x="98354" y="5086"/>
                </a:lnTo>
                <a:lnTo>
                  <a:pt x="60450" y="0"/>
                </a:lnTo>
                <a:close/>
              </a:path>
              <a:path w="332739" h="163195">
                <a:moveTo>
                  <a:pt x="126958" y="19891"/>
                </a:moveTo>
                <a:lnTo>
                  <a:pt x="51846" y="19891"/>
                </a:lnTo>
                <a:lnTo>
                  <a:pt x="77779" y="23357"/>
                </a:lnTo>
                <a:lnTo>
                  <a:pt x="99071" y="34257"/>
                </a:lnTo>
                <a:lnTo>
                  <a:pt x="113485" y="53344"/>
                </a:lnTo>
                <a:lnTo>
                  <a:pt x="118786" y="81373"/>
                </a:lnTo>
                <a:lnTo>
                  <a:pt x="113961" y="110260"/>
                </a:lnTo>
                <a:lnTo>
                  <a:pt x="101240" y="129276"/>
                </a:lnTo>
                <a:lnTo>
                  <a:pt x="83255" y="139728"/>
                </a:lnTo>
                <a:lnTo>
                  <a:pt x="62638" y="142922"/>
                </a:lnTo>
                <a:lnTo>
                  <a:pt x="115420" y="142922"/>
                </a:lnTo>
                <a:lnTo>
                  <a:pt x="121229" y="139925"/>
                </a:lnTo>
                <a:lnTo>
                  <a:pt x="143226" y="112510"/>
                </a:lnTo>
                <a:lnTo>
                  <a:pt x="151236" y="75412"/>
                </a:lnTo>
                <a:lnTo>
                  <a:pt x="144957" y="43540"/>
                </a:lnTo>
                <a:lnTo>
                  <a:pt x="126958" y="19891"/>
                </a:lnTo>
                <a:close/>
              </a:path>
              <a:path w="332739" h="163195">
                <a:moveTo>
                  <a:pt x="328359" y="0"/>
                </a:moveTo>
                <a:lnTo>
                  <a:pt x="216062" y="0"/>
                </a:lnTo>
                <a:lnTo>
                  <a:pt x="216062" y="162747"/>
                </a:lnTo>
                <a:lnTo>
                  <a:pt x="330547" y="162747"/>
                </a:lnTo>
                <a:lnTo>
                  <a:pt x="332734" y="140913"/>
                </a:lnTo>
                <a:lnTo>
                  <a:pt x="248439" y="140913"/>
                </a:lnTo>
                <a:lnTo>
                  <a:pt x="248439" y="87334"/>
                </a:lnTo>
                <a:lnTo>
                  <a:pt x="315821" y="87334"/>
                </a:lnTo>
                <a:lnTo>
                  <a:pt x="319755" y="69452"/>
                </a:lnTo>
                <a:lnTo>
                  <a:pt x="248439" y="69452"/>
                </a:lnTo>
                <a:lnTo>
                  <a:pt x="248439" y="19891"/>
                </a:lnTo>
                <a:lnTo>
                  <a:pt x="324440" y="19891"/>
                </a:lnTo>
                <a:lnTo>
                  <a:pt x="328359" y="0"/>
                </a:lnTo>
                <a:close/>
              </a:path>
              <a:path w="332739" h="163195">
                <a:moveTo>
                  <a:pt x="315821" y="87334"/>
                </a:moveTo>
                <a:lnTo>
                  <a:pt x="248439" y="87334"/>
                </a:lnTo>
                <a:lnTo>
                  <a:pt x="315379" y="89343"/>
                </a:lnTo>
                <a:lnTo>
                  <a:pt x="315821" y="87334"/>
                </a:lnTo>
                <a:close/>
              </a:path>
              <a:path w="332739" h="163195">
                <a:moveTo>
                  <a:pt x="324440" y="19891"/>
                </a:moveTo>
                <a:lnTo>
                  <a:pt x="248439" y="19891"/>
                </a:lnTo>
                <a:lnTo>
                  <a:pt x="285427" y="20134"/>
                </a:lnTo>
                <a:lnTo>
                  <a:pt x="304633" y="20710"/>
                </a:lnTo>
                <a:lnTo>
                  <a:pt x="324057" y="21833"/>
                </a:lnTo>
                <a:lnTo>
                  <a:pt x="324440" y="198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59027" y="3843695"/>
            <a:ext cx="1555750" cy="170815"/>
          </a:xfrm>
          <a:custGeom>
            <a:avLst/>
            <a:gdLst/>
            <a:ahLst/>
            <a:cxnLst/>
            <a:rect l="l" t="t" r="r" b="b"/>
            <a:pathLst>
              <a:path w="1555750" h="170814">
                <a:moveTo>
                  <a:pt x="95087" y="0"/>
                </a:moveTo>
                <a:lnTo>
                  <a:pt x="56512" y="6384"/>
                </a:lnTo>
                <a:lnTo>
                  <a:pt x="26460" y="24303"/>
                </a:lnTo>
                <a:lnTo>
                  <a:pt x="6951" y="51903"/>
                </a:lnTo>
                <a:lnTo>
                  <a:pt x="0" y="87334"/>
                </a:lnTo>
                <a:lnTo>
                  <a:pt x="6882" y="123775"/>
                </a:lnTo>
                <a:lnTo>
                  <a:pt x="25914" y="149812"/>
                </a:lnTo>
                <a:lnTo>
                  <a:pt x="54666" y="165439"/>
                </a:lnTo>
                <a:lnTo>
                  <a:pt x="90712" y="170649"/>
                </a:lnTo>
                <a:lnTo>
                  <a:pt x="105885" y="169625"/>
                </a:lnTo>
                <a:lnTo>
                  <a:pt x="121257" y="166924"/>
                </a:lnTo>
                <a:lnTo>
                  <a:pt x="135411" y="163105"/>
                </a:lnTo>
                <a:lnTo>
                  <a:pt x="146934" y="158728"/>
                </a:lnTo>
                <a:lnTo>
                  <a:pt x="143689" y="148816"/>
                </a:lnTo>
                <a:lnTo>
                  <a:pt x="99390" y="148816"/>
                </a:lnTo>
                <a:lnTo>
                  <a:pt x="75571" y="145560"/>
                </a:lnTo>
                <a:lnTo>
                  <a:pt x="54808" y="134676"/>
                </a:lnTo>
                <a:lnTo>
                  <a:pt x="40130" y="114486"/>
                </a:lnTo>
                <a:lnTo>
                  <a:pt x="34564" y="83315"/>
                </a:lnTo>
                <a:lnTo>
                  <a:pt x="39014" y="53620"/>
                </a:lnTo>
                <a:lnTo>
                  <a:pt x="50752" y="34717"/>
                </a:lnTo>
                <a:lnTo>
                  <a:pt x="67357" y="24743"/>
                </a:lnTo>
                <a:lnTo>
                  <a:pt x="86410" y="21833"/>
                </a:lnTo>
                <a:lnTo>
                  <a:pt x="140413" y="21833"/>
                </a:lnTo>
                <a:lnTo>
                  <a:pt x="144746" y="5960"/>
                </a:lnTo>
                <a:lnTo>
                  <a:pt x="137582" y="4181"/>
                </a:lnTo>
                <a:lnTo>
                  <a:pt x="126370" y="2226"/>
                </a:lnTo>
                <a:lnTo>
                  <a:pt x="111932" y="648"/>
                </a:lnTo>
                <a:lnTo>
                  <a:pt x="95087" y="0"/>
                </a:lnTo>
                <a:close/>
              </a:path>
              <a:path w="1555750" h="170814">
                <a:moveTo>
                  <a:pt x="140444" y="138904"/>
                </a:moveTo>
                <a:lnTo>
                  <a:pt x="132799" y="142120"/>
                </a:lnTo>
                <a:lnTo>
                  <a:pt x="123143" y="145342"/>
                </a:lnTo>
                <a:lnTo>
                  <a:pt x="111875" y="147823"/>
                </a:lnTo>
                <a:lnTo>
                  <a:pt x="99390" y="148816"/>
                </a:lnTo>
                <a:lnTo>
                  <a:pt x="143689" y="148816"/>
                </a:lnTo>
                <a:lnTo>
                  <a:pt x="140444" y="138904"/>
                </a:lnTo>
                <a:close/>
              </a:path>
              <a:path w="1555750" h="170814">
                <a:moveTo>
                  <a:pt x="140413" y="21833"/>
                </a:moveTo>
                <a:lnTo>
                  <a:pt x="86410" y="21833"/>
                </a:lnTo>
                <a:lnTo>
                  <a:pt x="101792" y="22512"/>
                </a:lnTo>
                <a:lnTo>
                  <a:pt x="115560" y="24303"/>
                </a:lnTo>
                <a:lnTo>
                  <a:pt x="127715" y="26834"/>
                </a:lnTo>
                <a:lnTo>
                  <a:pt x="138256" y="29736"/>
                </a:lnTo>
                <a:lnTo>
                  <a:pt x="140413" y="21833"/>
                </a:lnTo>
                <a:close/>
              </a:path>
              <a:path w="1555750" h="170814">
                <a:moveTo>
                  <a:pt x="287378" y="0"/>
                </a:moveTo>
                <a:lnTo>
                  <a:pt x="248460" y="5859"/>
                </a:lnTo>
                <a:lnTo>
                  <a:pt x="217657" y="23064"/>
                </a:lnTo>
                <a:lnTo>
                  <a:pt x="197396" y="51056"/>
                </a:lnTo>
                <a:lnTo>
                  <a:pt x="190102" y="89276"/>
                </a:lnTo>
                <a:lnTo>
                  <a:pt x="196246" y="123775"/>
                </a:lnTo>
                <a:lnTo>
                  <a:pt x="213328" y="149327"/>
                </a:lnTo>
                <a:lnTo>
                  <a:pt x="239324" y="165196"/>
                </a:lnTo>
                <a:lnTo>
                  <a:pt x="272211" y="170649"/>
                </a:lnTo>
                <a:lnTo>
                  <a:pt x="311117" y="164508"/>
                </a:lnTo>
                <a:lnTo>
                  <a:pt x="338440" y="148816"/>
                </a:lnTo>
                <a:lnTo>
                  <a:pt x="285190" y="148816"/>
                </a:lnTo>
                <a:lnTo>
                  <a:pt x="260229" y="144974"/>
                </a:lnTo>
                <a:lnTo>
                  <a:pt x="241147" y="132951"/>
                </a:lnTo>
                <a:lnTo>
                  <a:pt x="228955" y="112000"/>
                </a:lnTo>
                <a:lnTo>
                  <a:pt x="224667" y="81373"/>
                </a:lnTo>
                <a:lnTo>
                  <a:pt x="228489" y="53648"/>
                </a:lnTo>
                <a:lnTo>
                  <a:pt x="239005" y="35228"/>
                </a:lnTo>
                <a:lnTo>
                  <a:pt x="254784" y="24995"/>
                </a:lnTo>
                <a:lnTo>
                  <a:pt x="274398" y="21833"/>
                </a:lnTo>
                <a:lnTo>
                  <a:pt x="346538" y="21833"/>
                </a:lnTo>
                <a:lnTo>
                  <a:pt x="346197" y="21322"/>
                </a:lnTo>
                <a:lnTo>
                  <a:pt x="320223" y="5453"/>
                </a:lnTo>
                <a:lnTo>
                  <a:pt x="287378" y="0"/>
                </a:lnTo>
                <a:close/>
              </a:path>
              <a:path w="1555750" h="170814">
                <a:moveTo>
                  <a:pt x="346538" y="21833"/>
                </a:moveTo>
                <a:lnTo>
                  <a:pt x="274398" y="21833"/>
                </a:lnTo>
                <a:lnTo>
                  <a:pt x="299659" y="25675"/>
                </a:lnTo>
                <a:lnTo>
                  <a:pt x="319472" y="37698"/>
                </a:lnTo>
                <a:lnTo>
                  <a:pt x="332407" y="58649"/>
                </a:lnTo>
                <a:lnTo>
                  <a:pt x="337037" y="89276"/>
                </a:lnTo>
                <a:lnTo>
                  <a:pt x="332884" y="117001"/>
                </a:lnTo>
                <a:lnTo>
                  <a:pt x="321641" y="135421"/>
                </a:lnTo>
                <a:lnTo>
                  <a:pt x="305135" y="145653"/>
                </a:lnTo>
                <a:lnTo>
                  <a:pt x="285190" y="148816"/>
                </a:lnTo>
                <a:lnTo>
                  <a:pt x="338440" y="148816"/>
                </a:lnTo>
                <a:lnTo>
                  <a:pt x="341895" y="146832"/>
                </a:lnTo>
                <a:lnTo>
                  <a:pt x="362131" y="118746"/>
                </a:lnTo>
                <a:lnTo>
                  <a:pt x="369413" y="81373"/>
                </a:lnTo>
                <a:lnTo>
                  <a:pt x="363271" y="46874"/>
                </a:lnTo>
                <a:lnTo>
                  <a:pt x="346538" y="21833"/>
                </a:lnTo>
                <a:close/>
              </a:path>
              <a:path w="1555750" h="170814">
                <a:moveTo>
                  <a:pt x="466689" y="3951"/>
                </a:moveTo>
                <a:lnTo>
                  <a:pt x="434239" y="3951"/>
                </a:lnTo>
                <a:lnTo>
                  <a:pt x="434239" y="166698"/>
                </a:lnTo>
                <a:lnTo>
                  <a:pt x="540119" y="166698"/>
                </a:lnTo>
                <a:lnTo>
                  <a:pt x="544422" y="144864"/>
                </a:lnTo>
                <a:lnTo>
                  <a:pt x="466689" y="144864"/>
                </a:lnTo>
                <a:lnTo>
                  <a:pt x="466689" y="3951"/>
                </a:lnTo>
                <a:close/>
              </a:path>
              <a:path w="1555750" h="170814">
                <a:moveTo>
                  <a:pt x="680564" y="0"/>
                </a:moveTo>
                <a:lnTo>
                  <a:pt x="642018" y="5859"/>
                </a:lnTo>
                <a:lnTo>
                  <a:pt x="611964" y="23064"/>
                </a:lnTo>
                <a:lnTo>
                  <a:pt x="592437" y="51056"/>
                </a:lnTo>
                <a:lnTo>
                  <a:pt x="585476" y="89276"/>
                </a:lnTo>
                <a:lnTo>
                  <a:pt x="591322" y="123775"/>
                </a:lnTo>
                <a:lnTo>
                  <a:pt x="607908" y="149327"/>
                </a:lnTo>
                <a:lnTo>
                  <a:pt x="633805" y="165196"/>
                </a:lnTo>
                <a:lnTo>
                  <a:pt x="667584" y="170649"/>
                </a:lnTo>
                <a:lnTo>
                  <a:pt x="706160" y="164508"/>
                </a:lnTo>
                <a:lnTo>
                  <a:pt x="732838" y="148816"/>
                </a:lnTo>
                <a:lnTo>
                  <a:pt x="678449" y="148816"/>
                </a:lnTo>
                <a:lnTo>
                  <a:pt x="654380" y="144974"/>
                </a:lnTo>
                <a:lnTo>
                  <a:pt x="635198" y="132951"/>
                </a:lnTo>
                <a:lnTo>
                  <a:pt x="622511" y="112000"/>
                </a:lnTo>
                <a:lnTo>
                  <a:pt x="617925" y="81373"/>
                </a:lnTo>
                <a:lnTo>
                  <a:pt x="622078" y="53648"/>
                </a:lnTo>
                <a:lnTo>
                  <a:pt x="633320" y="35228"/>
                </a:lnTo>
                <a:lnTo>
                  <a:pt x="649827" y="24995"/>
                </a:lnTo>
                <a:lnTo>
                  <a:pt x="669771" y="21833"/>
                </a:lnTo>
                <a:lnTo>
                  <a:pt x="740598" y="21833"/>
                </a:lnTo>
                <a:lnTo>
                  <a:pt x="740267" y="21322"/>
                </a:lnTo>
                <a:lnTo>
                  <a:pt x="714374" y="5453"/>
                </a:lnTo>
                <a:lnTo>
                  <a:pt x="680564" y="0"/>
                </a:lnTo>
                <a:close/>
              </a:path>
              <a:path w="1555750" h="170814">
                <a:moveTo>
                  <a:pt x="740598" y="21833"/>
                </a:moveTo>
                <a:lnTo>
                  <a:pt x="669771" y="21833"/>
                </a:lnTo>
                <a:lnTo>
                  <a:pt x="693810" y="25675"/>
                </a:lnTo>
                <a:lnTo>
                  <a:pt x="712995" y="37698"/>
                </a:lnTo>
                <a:lnTo>
                  <a:pt x="725699" y="58649"/>
                </a:lnTo>
                <a:lnTo>
                  <a:pt x="730295" y="89276"/>
                </a:lnTo>
                <a:lnTo>
                  <a:pt x="726142" y="117001"/>
                </a:lnTo>
                <a:lnTo>
                  <a:pt x="714900" y="135421"/>
                </a:lnTo>
                <a:lnTo>
                  <a:pt x="698394" y="145653"/>
                </a:lnTo>
                <a:lnTo>
                  <a:pt x="678449" y="148816"/>
                </a:lnTo>
                <a:lnTo>
                  <a:pt x="732838" y="148816"/>
                </a:lnTo>
                <a:lnTo>
                  <a:pt x="736211" y="146832"/>
                </a:lnTo>
                <a:lnTo>
                  <a:pt x="755720" y="118746"/>
                </a:lnTo>
                <a:lnTo>
                  <a:pt x="762672" y="81373"/>
                </a:lnTo>
                <a:lnTo>
                  <a:pt x="756836" y="46874"/>
                </a:lnTo>
                <a:lnTo>
                  <a:pt x="740598" y="21833"/>
                </a:lnTo>
                <a:close/>
              </a:path>
              <a:path w="1555750" h="170814">
                <a:moveTo>
                  <a:pt x="872854" y="3951"/>
                </a:moveTo>
                <a:lnTo>
                  <a:pt x="838290" y="3951"/>
                </a:lnTo>
                <a:lnTo>
                  <a:pt x="816706" y="166698"/>
                </a:lnTo>
                <a:lnTo>
                  <a:pt x="844780" y="166698"/>
                </a:lnTo>
                <a:lnTo>
                  <a:pt x="859874" y="39715"/>
                </a:lnTo>
                <a:lnTo>
                  <a:pt x="887606" y="39715"/>
                </a:lnTo>
                <a:lnTo>
                  <a:pt x="872854" y="3951"/>
                </a:lnTo>
                <a:close/>
              </a:path>
              <a:path w="1555750" h="170814">
                <a:moveTo>
                  <a:pt x="887606" y="39715"/>
                </a:moveTo>
                <a:lnTo>
                  <a:pt x="859874" y="39715"/>
                </a:lnTo>
                <a:lnTo>
                  <a:pt x="911794" y="166698"/>
                </a:lnTo>
                <a:lnTo>
                  <a:pt x="939868" y="162747"/>
                </a:lnTo>
                <a:lnTo>
                  <a:pt x="951580" y="134952"/>
                </a:lnTo>
                <a:lnTo>
                  <a:pt x="926888" y="134952"/>
                </a:lnTo>
                <a:lnTo>
                  <a:pt x="887606" y="39715"/>
                </a:lnTo>
                <a:close/>
              </a:path>
              <a:path w="1555750" h="170814">
                <a:moveTo>
                  <a:pt x="1020229" y="39715"/>
                </a:moveTo>
                <a:lnTo>
                  <a:pt x="991714" y="39715"/>
                </a:lnTo>
                <a:lnTo>
                  <a:pt x="1004694" y="166698"/>
                </a:lnTo>
                <a:lnTo>
                  <a:pt x="1037070" y="166698"/>
                </a:lnTo>
                <a:lnTo>
                  <a:pt x="1020229" y="39715"/>
                </a:lnTo>
                <a:close/>
              </a:path>
              <a:path w="1555750" h="170814">
                <a:moveTo>
                  <a:pt x="1015486" y="3951"/>
                </a:moveTo>
                <a:lnTo>
                  <a:pt x="980922" y="3951"/>
                </a:lnTo>
                <a:lnTo>
                  <a:pt x="926888" y="134952"/>
                </a:lnTo>
                <a:lnTo>
                  <a:pt x="951580" y="134952"/>
                </a:lnTo>
                <a:lnTo>
                  <a:pt x="991714" y="39715"/>
                </a:lnTo>
                <a:lnTo>
                  <a:pt x="1020229" y="39715"/>
                </a:lnTo>
                <a:lnTo>
                  <a:pt x="1015486" y="3951"/>
                </a:lnTo>
                <a:close/>
              </a:path>
              <a:path w="1555750" h="170814">
                <a:moveTo>
                  <a:pt x="1160233" y="3951"/>
                </a:moveTo>
                <a:lnTo>
                  <a:pt x="1101896" y="3951"/>
                </a:lnTo>
                <a:lnTo>
                  <a:pt x="1101896" y="166698"/>
                </a:lnTo>
                <a:lnTo>
                  <a:pt x="1155930" y="166698"/>
                </a:lnTo>
                <a:lnTo>
                  <a:pt x="1189026" y="163439"/>
                </a:lnTo>
                <a:lnTo>
                  <a:pt x="1213419" y="154040"/>
                </a:lnTo>
                <a:lnTo>
                  <a:pt x="1220636" y="146874"/>
                </a:lnTo>
                <a:lnTo>
                  <a:pt x="1134273" y="146874"/>
                </a:lnTo>
                <a:lnTo>
                  <a:pt x="1134273" y="93294"/>
                </a:lnTo>
                <a:lnTo>
                  <a:pt x="1221511" y="93294"/>
                </a:lnTo>
                <a:lnTo>
                  <a:pt x="1220437" y="92014"/>
                </a:lnTo>
                <a:lnTo>
                  <a:pt x="1207238" y="84731"/>
                </a:lnTo>
                <a:lnTo>
                  <a:pt x="1192609" y="81373"/>
                </a:lnTo>
                <a:lnTo>
                  <a:pt x="1201734" y="75412"/>
                </a:lnTo>
                <a:lnTo>
                  <a:pt x="1134273" y="75412"/>
                </a:lnTo>
                <a:lnTo>
                  <a:pt x="1134273" y="23842"/>
                </a:lnTo>
                <a:lnTo>
                  <a:pt x="1214896" y="23842"/>
                </a:lnTo>
                <a:lnTo>
                  <a:pt x="1205069" y="13888"/>
                </a:lnTo>
                <a:lnTo>
                  <a:pt x="1186086" y="6499"/>
                </a:lnTo>
                <a:lnTo>
                  <a:pt x="1160233" y="3951"/>
                </a:lnTo>
                <a:close/>
              </a:path>
              <a:path w="1555750" h="170814">
                <a:moveTo>
                  <a:pt x="1221511" y="93294"/>
                </a:moveTo>
                <a:lnTo>
                  <a:pt x="1158045" y="93294"/>
                </a:lnTo>
                <a:lnTo>
                  <a:pt x="1176987" y="95122"/>
                </a:lnTo>
                <a:lnTo>
                  <a:pt x="1191287" y="100477"/>
                </a:lnTo>
                <a:lnTo>
                  <a:pt x="1200324" y="109174"/>
                </a:lnTo>
                <a:lnTo>
                  <a:pt x="1203474" y="121022"/>
                </a:lnTo>
                <a:lnTo>
                  <a:pt x="1200493" y="133453"/>
                </a:lnTo>
                <a:lnTo>
                  <a:pt x="1192637" y="141407"/>
                </a:lnTo>
                <a:lnTo>
                  <a:pt x="1181540" y="145631"/>
                </a:lnTo>
                <a:lnTo>
                  <a:pt x="1168837" y="146874"/>
                </a:lnTo>
                <a:lnTo>
                  <a:pt x="1220636" y="146874"/>
                </a:lnTo>
                <a:lnTo>
                  <a:pt x="1228501" y="139065"/>
                </a:lnTo>
                <a:lnTo>
                  <a:pt x="1233663" y="119079"/>
                </a:lnTo>
                <a:lnTo>
                  <a:pt x="1229986" y="103402"/>
                </a:lnTo>
                <a:lnTo>
                  <a:pt x="1221511" y="93294"/>
                </a:lnTo>
                <a:close/>
              </a:path>
              <a:path w="1555750" h="170814">
                <a:moveTo>
                  <a:pt x="1214896" y="23842"/>
                </a:moveTo>
                <a:lnTo>
                  <a:pt x="1149440" y="23842"/>
                </a:lnTo>
                <a:lnTo>
                  <a:pt x="1168622" y="25669"/>
                </a:lnTo>
                <a:lnTo>
                  <a:pt x="1181316" y="31025"/>
                </a:lnTo>
                <a:lnTo>
                  <a:pt x="1188335" y="39721"/>
                </a:lnTo>
                <a:lnTo>
                  <a:pt x="1190494" y="51570"/>
                </a:lnTo>
                <a:lnTo>
                  <a:pt x="1188700" y="61172"/>
                </a:lnTo>
                <a:lnTo>
                  <a:pt x="1182646" y="68715"/>
                </a:lnTo>
                <a:lnTo>
                  <a:pt x="1171329" y="73646"/>
                </a:lnTo>
                <a:lnTo>
                  <a:pt x="1153743" y="75412"/>
                </a:lnTo>
                <a:lnTo>
                  <a:pt x="1201734" y="75412"/>
                </a:lnTo>
                <a:lnTo>
                  <a:pt x="1203406" y="74320"/>
                </a:lnTo>
                <a:lnTo>
                  <a:pt x="1212371" y="65232"/>
                </a:lnTo>
                <a:lnTo>
                  <a:pt x="1218491" y="54286"/>
                </a:lnTo>
                <a:lnTo>
                  <a:pt x="1220756" y="41657"/>
                </a:lnTo>
                <a:lnTo>
                  <a:pt x="1216765" y="25735"/>
                </a:lnTo>
                <a:lnTo>
                  <a:pt x="1214896" y="23842"/>
                </a:lnTo>
                <a:close/>
              </a:path>
              <a:path w="1555750" h="170814">
                <a:moveTo>
                  <a:pt x="1328751" y="3951"/>
                </a:moveTo>
                <a:lnTo>
                  <a:pt x="1298489" y="3951"/>
                </a:lnTo>
                <a:lnTo>
                  <a:pt x="1298489" y="166698"/>
                </a:lnTo>
                <a:lnTo>
                  <a:pt x="1328751" y="166698"/>
                </a:lnTo>
                <a:lnTo>
                  <a:pt x="1328751" y="3951"/>
                </a:lnTo>
                <a:close/>
              </a:path>
              <a:path w="1555750" h="170814">
                <a:moveTo>
                  <a:pt x="1488665" y="0"/>
                </a:moveTo>
                <a:lnTo>
                  <a:pt x="1454101" y="3951"/>
                </a:lnTo>
                <a:lnTo>
                  <a:pt x="1384900" y="166698"/>
                </a:lnTo>
                <a:lnTo>
                  <a:pt x="1417349" y="166698"/>
                </a:lnTo>
                <a:lnTo>
                  <a:pt x="1434631" y="123031"/>
                </a:lnTo>
                <a:lnTo>
                  <a:pt x="1538071" y="123031"/>
                </a:lnTo>
                <a:lnTo>
                  <a:pt x="1529303" y="101197"/>
                </a:lnTo>
                <a:lnTo>
                  <a:pt x="1443236" y="101197"/>
                </a:lnTo>
                <a:lnTo>
                  <a:pt x="1469195" y="31745"/>
                </a:lnTo>
                <a:lnTo>
                  <a:pt x="1501413" y="31745"/>
                </a:lnTo>
                <a:lnTo>
                  <a:pt x="1488665" y="0"/>
                </a:lnTo>
                <a:close/>
              </a:path>
              <a:path w="1555750" h="170814">
                <a:moveTo>
                  <a:pt x="1538071" y="123031"/>
                </a:moveTo>
                <a:lnTo>
                  <a:pt x="1503760" y="123031"/>
                </a:lnTo>
                <a:lnTo>
                  <a:pt x="1521042" y="166698"/>
                </a:lnTo>
                <a:lnTo>
                  <a:pt x="1555606" y="166698"/>
                </a:lnTo>
                <a:lnTo>
                  <a:pt x="1538071" y="123031"/>
                </a:lnTo>
                <a:close/>
              </a:path>
              <a:path w="1555750" h="170814">
                <a:moveTo>
                  <a:pt x="1501413" y="31745"/>
                </a:moveTo>
                <a:lnTo>
                  <a:pt x="1469195" y="31745"/>
                </a:lnTo>
                <a:lnTo>
                  <a:pt x="1495155" y="101197"/>
                </a:lnTo>
                <a:lnTo>
                  <a:pt x="1529303" y="101197"/>
                </a:lnTo>
                <a:lnTo>
                  <a:pt x="1501413" y="317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74630" y="2564953"/>
            <a:ext cx="1473571" cy="1727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7B94F2-E4EE-4B59-9AE4-C8A89EE4B24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s-MX" spc="-5" smtClean="0"/>
              <a:t>1</a:t>
            </a:fld>
            <a:endParaRPr lang="es-MX" spc="-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Datos - Audio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3645F75-1F45-43B0-AEED-E96B8EFF2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415" y="97654"/>
            <a:ext cx="6928261" cy="666269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76B7DD3-EC85-4466-A6CC-7BBDCCFC96F5}"/>
              </a:ext>
            </a:extLst>
          </p:cNvPr>
          <p:cNvSpPr txBox="1"/>
          <p:nvPr/>
        </p:nvSpPr>
        <p:spPr>
          <a:xfrm>
            <a:off x="308277" y="1355369"/>
            <a:ext cx="4415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Un conjunto de datos de audios de gatos y perros con el fin de clasificar a que animal pertenece cada sonido.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88E3306-76EF-49AB-B58D-1786C7D729A1}"/>
              </a:ext>
            </a:extLst>
          </p:cNvPr>
          <p:cNvSpPr txBox="1"/>
          <p:nvPr/>
        </p:nvSpPr>
        <p:spPr>
          <a:xfrm>
            <a:off x="8997881" y="5891858"/>
            <a:ext cx="30627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dirty="0"/>
              <a:t>Audio Cats and Dogs - Kaggle</a:t>
            </a:r>
          </a:p>
          <a:p>
            <a:pPr fontAlgn="base"/>
            <a:r>
              <a:rPr lang="en-US" sz="1600" dirty="0"/>
              <a:t>Classify raw sound events</a:t>
            </a:r>
          </a:p>
        </p:txBody>
      </p:sp>
      <p:pic>
        <p:nvPicPr>
          <p:cNvPr id="6146" name="Picture 2" descr="Imagen relacionada">
            <a:extLst>
              <a:ext uri="{FF2B5EF4-FFF2-40B4-BE49-F238E27FC236}">
                <a16:creationId xmlns:a16="http://schemas.microsoft.com/office/drawing/2014/main" id="{364F6178-C029-4095-AA89-3DD68FF0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7" y="2439435"/>
            <a:ext cx="4619902" cy="306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560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Datos - Video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663E26D-3A42-464C-A150-CC910B0FD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60" y="2870863"/>
            <a:ext cx="11487150" cy="244792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88E3306-76EF-49AB-B58D-1786C7D729A1}"/>
              </a:ext>
            </a:extLst>
          </p:cNvPr>
          <p:cNvSpPr txBox="1"/>
          <p:nvPr/>
        </p:nvSpPr>
        <p:spPr>
          <a:xfrm>
            <a:off x="7670307" y="2501531"/>
            <a:ext cx="4172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/>
            <a:r>
              <a:rPr lang="en-US" dirty="0"/>
              <a:t>Trending YouTube Video Statistics - Kaggle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6129C21-8561-4EF5-BFA2-AB23EB1FCA40}"/>
              </a:ext>
            </a:extLst>
          </p:cNvPr>
          <p:cNvSpPr txBox="1"/>
          <p:nvPr/>
        </p:nvSpPr>
        <p:spPr>
          <a:xfrm>
            <a:off x="639192" y="1478479"/>
            <a:ext cx="9359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Un conjunto de datos de videos provenientes de la plataforma de Google YouTube con el fin de hacer seguimiento a la tendencia de videos dentro de la plataforma.</a:t>
            </a:r>
          </a:p>
        </p:txBody>
      </p:sp>
    </p:spTree>
    <p:extLst>
      <p:ext uri="{BB962C8B-B14F-4D97-AF65-F5344CB8AC3E}">
        <p14:creationId xmlns:p14="http://schemas.microsoft.com/office/powerpoint/2010/main" val="733662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Datos - Imagen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88E3306-76EF-49AB-B58D-1786C7D729A1}"/>
              </a:ext>
            </a:extLst>
          </p:cNvPr>
          <p:cNvSpPr txBox="1"/>
          <p:nvPr/>
        </p:nvSpPr>
        <p:spPr>
          <a:xfrm>
            <a:off x="7510509" y="649965"/>
            <a:ext cx="4172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/>
            <a:r>
              <a:rPr lang="en-US" dirty="0"/>
              <a:t>Natural Images - Kaggle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6129C21-8561-4EF5-BFA2-AB23EB1FCA40}"/>
              </a:ext>
            </a:extLst>
          </p:cNvPr>
          <p:cNvSpPr txBox="1"/>
          <p:nvPr/>
        </p:nvSpPr>
        <p:spPr>
          <a:xfrm>
            <a:off x="639192" y="1478479"/>
            <a:ext cx="935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Clasificación de 8 diferentes clases de un conjunto de imágenes “naturales”.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443F3656-FA80-4F3E-9EC8-6171CAE91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18" y="2249129"/>
            <a:ext cx="2886075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B555C9C2-546A-4EE5-99E2-84F9A4634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175" y="2217902"/>
            <a:ext cx="1525455" cy="152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1B3A2D65-8FC5-48DC-B9C6-629AE2FD0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742" y="3877370"/>
            <a:ext cx="1933575" cy="1391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72CA9B20-DAA6-415F-B775-985E717BC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812" y="2361266"/>
            <a:ext cx="1719283" cy="288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7FBE5FE6-5302-4B64-90DF-0FF0D0E79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16" y="3463592"/>
            <a:ext cx="2937077" cy="179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>
            <a:extLst>
              <a:ext uri="{FF2B5EF4-FFF2-40B4-BE49-F238E27FC236}">
                <a16:creationId xmlns:a16="http://schemas.microsoft.com/office/drawing/2014/main" id="{EBAA3B18-CA33-4783-9062-1E42784CB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6470" y="3479128"/>
            <a:ext cx="1325647" cy="132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>
            <a:extLst>
              <a:ext uri="{FF2B5EF4-FFF2-40B4-BE49-F238E27FC236}">
                <a16:creationId xmlns:a16="http://schemas.microsoft.com/office/drawing/2014/main" id="{58E1F669-73F4-44FE-B289-5025BB01A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402" y="1658748"/>
            <a:ext cx="2156569" cy="140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>
            <a:extLst>
              <a:ext uri="{FF2B5EF4-FFF2-40B4-BE49-F238E27FC236}">
                <a16:creationId xmlns:a16="http://schemas.microsoft.com/office/drawing/2014/main" id="{7BCBF1FE-0908-437E-90E6-C35E8ED5D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971" y="3281525"/>
            <a:ext cx="1917727" cy="191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124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Preprocesamiento de Datos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88E3306-76EF-49AB-B58D-1786C7D729A1}"/>
              </a:ext>
            </a:extLst>
          </p:cNvPr>
          <p:cNvSpPr txBox="1"/>
          <p:nvPr/>
        </p:nvSpPr>
        <p:spPr>
          <a:xfrm>
            <a:off x="639192" y="1664257"/>
            <a:ext cx="5592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Los datos a utilizar deben pasar por un proceso de preprocesamiento. Esto para seguir un estándar en los datos y lograr un mayor desempeño y exactitud a la hora de resolver el problema.</a:t>
            </a:r>
          </a:p>
        </p:txBody>
      </p:sp>
      <p:pic>
        <p:nvPicPr>
          <p:cNvPr id="10242" name="Picture 2" descr="Resultado de imagen para preprocessing data">
            <a:extLst>
              <a:ext uri="{FF2B5EF4-FFF2-40B4-BE49-F238E27FC236}">
                <a16:creationId xmlns:a16="http://schemas.microsoft.com/office/drawing/2014/main" id="{5934C64D-3C7C-47BE-B374-019956A802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8" r="30734"/>
          <a:stretch/>
        </p:blipFill>
        <p:spPr bwMode="auto">
          <a:xfrm>
            <a:off x="6968972" y="881870"/>
            <a:ext cx="4172504" cy="441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8C6F0DF-4F07-4ECC-9311-19C90AE5A4BB}"/>
              </a:ext>
            </a:extLst>
          </p:cNvPr>
          <p:cNvSpPr txBox="1"/>
          <p:nvPr/>
        </p:nvSpPr>
        <p:spPr>
          <a:xfrm>
            <a:off x="639192" y="3429000"/>
            <a:ext cx="5592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Si los datos no pasan por este proceso, los resultados en las futuras etapas no podrán alcanzar los valores reales de precisión posibles.</a:t>
            </a:r>
          </a:p>
        </p:txBody>
      </p:sp>
    </p:spTree>
    <p:extLst>
      <p:ext uri="{BB962C8B-B14F-4D97-AF65-F5344CB8AC3E}">
        <p14:creationId xmlns:p14="http://schemas.microsoft.com/office/powerpoint/2010/main" val="411753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Preprocesamiento de Datos - Texto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DEE97D9-F989-4766-BCF2-D0E65CA42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3" r="18565"/>
          <a:stretch/>
        </p:blipFill>
        <p:spPr bwMode="auto">
          <a:xfrm>
            <a:off x="2024109" y="1266591"/>
            <a:ext cx="7865616" cy="422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527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Preprocesamiento de Datos - Audio</a:t>
            </a:r>
          </a:p>
        </p:txBody>
      </p:sp>
      <p:pic>
        <p:nvPicPr>
          <p:cNvPr id="12290" name="Picture 2" descr="Imagen relacionada">
            <a:extLst>
              <a:ext uri="{FF2B5EF4-FFF2-40B4-BE49-F238E27FC236}">
                <a16:creationId xmlns:a16="http://schemas.microsoft.com/office/drawing/2014/main" id="{9CA9C870-BE68-4F3B-A4C0-5C676B65D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321" y="1183225"/>
            <a:ext cx="6401817" cy="436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242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Preprocesamiento de Datos - Video</a:t>
            </a:r>
          </a:p>
        </p:txBody>
      </p:sp>
      <p:pic>
        <p:nvPicPr>
          <p:cNvPr id="13316" name="Picture 4" descr="Resultado de imagen para video preprocessing">
            <a:extLst>
              <a:ext uri="{FF2B5EF4-FFF2-40B4-BE49-F238E27FC236}">
                <a16:creationId xmlns:a16="http://schemas.microsoft.com/office/drawing/2014/main" id="{C41BB398-EB87-49A6-90ED-5428E832CA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13"/>
          <a:stretch/>
        </p:blipFill>
        <p:spPr bwMode="auto">
          <a:xfrm>
            <a:off x="2876365" y="1266591"/>
            <a:ext cx="6078939" cy="417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99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3" y="497150"/>
            <a:ext cx="50070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Preprocesamiento de Datos - Imagen</a:t>
            </a:r>
          </a:p>
        </p:txBody>
      </p:sp>
      <p:pic>
        <p:nvPicPr>
          <p:cNvPr id="14338" name="Picture 2" descr="Imagen relacionada">
            <a:extLst>
              <a:ext uri="{FF2B5EF4-FFF2-40B4-BE49-F238E27FC236}">
                <a16:creationId xmlns:a16="http://schemas.microsoft.com/office/drawing/2014/main" id="{69D691D2-E11B-4B85-86A2-19C0A92C2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496" y="85355"/>
            <a:ext cx="6162675" cy="53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Imagen relacionada">
            <a:extLst>
              <a:ext uri="{FF2B5EF4-FFF2-40B4-BE49-F238E27FC236}">
                <a16:creationId xmlns:a16="http://schemas.microsoft.com/office/drawing/2014/main" id="{CB1DF579-6AD0-480F-B4D8-1321D0B857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6" r="8066"/>
          <a:stretch/>
        </p:blipFill>
        <p:spPr bwMode="auto">
          <a:xfrm>
            <a:off x="244829" y="2209394"/>
            <a:ext cx="5397623" cy="297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07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Etiquetado</a:t>
            </a:r>
          </a:p>
        </p:txBody>
      </p:sp>
      <p:pic>
        <p:nvPicPr>
          <p:cNvPr id="15364" name="Picture 4" descr="Imagen relacionada">
            <a:extLst>
              <a:ext uri="{FF2B5EF4-FFF2-40B4-BE49-F238E27FC236}">
                <a16:creationId xmlns:a16="http://schemas.microsoft.com/office/drawing/2014/main" id="{8CCFB842-38E1-4170-B5AC-873157583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915" y="368581"/>
            <a:ext cx="7702210" cy="502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96E0814-2A98-4FF7-80AD-99E824A08559}"/>
              </a:ext>
            </a:extLst>
          </p:cNvPr>
          <p:cNvSpPr txBox="1"/>
          <p:nvPr/>
        </p:nvSpPr>
        <p:spPr>
          <a:xfrm>
            <a:off x="390617" y="1615736"/>
            <a:ext cx="3826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El etiquetado de datos es una de las tareas más importantes a la hora de extraer información de estos.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91FFBC0-EC7A-42A4-A7DC-D64B488C1916}"/>
              </a:ext>
            </a:extLst>
          </p:cNvPr>
          <p:cNvSpPr txBox="1"/>
          <p:nvPr/>
        </p:nvSpPr>
        <p:spPr>
          <a:xfrm>
            <a:off x="390617" y="3116062"/>
            <a:ext cx="38262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Al tener imágenes etiquetadas correctamente, el computador es capaz de aprender a diferenciar entre diferentes clases. Por ejemplo, entre gatos y perros</a:t>
            </a:r>
          </a:p>
        </p:txBody>
      </p:sp>
    </p:spTree>
    <p:extLst>
      <p:ext uri="{BB962C8B-B14F-4D97-AF65-F5344CB8AC3E}">
        <p14:creationId xmlns:p14="http://schemas.microsoft.com/office/powerpoint/2010/main" val="1468805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Etiquetado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96E0814-2A98-4FF7-80AD-99E824A08559}"/>
              </a:ext>
            </a:extLst>
          </p:cNvPr>
          <p:cNvSpPr txBox="1"/>
          <p:nvPr/>
        </p:nvSpPr>
        <p:spPr>
          <a:xfrm>
            <a:off x="716594" y="1612820"/>
            <a:ext cx="62839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En imágenes, los datos </a:t>
            </a:r>
            <a:r>
              <a:rPr lang="es-CO" dirty="0" err="1"/>
              <a:t>pre-procesados</a:t>
            </a:r>
            <a:r>
              <a:rPr lang="es-CO" dirty="0"/>
              <a:t> y útiles (para el problema de clasificación) deben estar compuestos por un ejemplo (la imagen de un tamaño y rango de color especifico) y una etiqueta (la clase a la que pertenece tal ejemplo).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91FFBC0-EC7A-42A4-A7DC-D64B488C1916}"/>
              </a:ext>
            </a:extLst>
          </p:cNvPr>
          <p:cNvSpPr txBox="1"/>
          <p:nvPr/>
        </p:nvSpPr>
        <p:spPr>
          <a:xfrm>
            <a:off x="716595" y="3448975"/>
            <a:ext cx="6283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Una etiqueta errada de los ejemplos nos llevaría a tener dato que impediría a nuestro modelo alcanzar su máximo potencial.</a:t>
            </a:r>
          </a:p>
        </p:txBody>
      </p:sp>
      <p:pic>
        <p:nvPicPr>
          <p:cNvPr id="1026" name="Picture 2" descr="Resultado de imagen para tp fp fn tn">
            <a:extLst>
              <a:ext uri="{FF2B5EF4-FFF2-40B4-BE49-F238E27FC236}">
                <a16:creationId xmlns:a16="http://schemas.microsoft.com/office/drawing/2014/main" id="{F47627F8-60E1-42DB-BD9F-FA591BF3DC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984"/>
          <a:stretch/>
        </p:blipFill>
        <p:spPr bwMode="auto">
          <a:xfrm>
            <a:off x="7521421" y="373140"/>
            <a:ext cx="3771900" cy="459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494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1100" y="685800"/>
            <a:ext cx="9829800" cy="1182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4800" b="1" dirty="0">
                <a:latin typeface="Ancizar Sans Black"/>
              </a:rPr>
              <a:t>APRENDIZAJE DE MÁQUINAS</a:t>
            </a:r>
            <a:br>
              <a:rPr lang="en-US" sz="4800" b="1" dirty="0">
                <a:latin typeface="Ancizar Sans Black"/>
              </a:rPr>
            </a:br>
            <a:r>
              <a:rPr lang="es-CO" sz="2800" b="1" dirty="0">
                <a:latin typeface="Ancizar Sans Black"/>
              </a:rPr>
              <a:t>Adquisición, Procesamiento y Etiquetado de Datos</a:t>
            </a:r>
            <a:endParaRPr sz="3200" b="1" dirty="0">
              <a:latin typeface="Ancizar Sans" panose="020B0602040300000003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28740" y="6600380"/>
            <a:ext cx="16637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z="1400" spc="-5" dirty="0">
                <a:latin typeface="Carlito"/>
                <a:cs typeface="Carlito"/>
              </a:rPr>
              <a:t>2</a:t>
            </a:fld>
            <a:endParaRPr sz="1400" dirty="0">
              <a:latin typeface="Carlito"/>
              <a:cs typeface="Carlito"/>
            </a:endParaRPr>
          </a:p>
        </p:txBody>
      </p:sp>
      <p:sp>
        <p:nvSpPr>
          <p:cNvPr id="6" name="object 3"/>
          <p:cNvSpPr txBox="1"/>
          <p:nvPr/>
        </p:nvSpPr>
        <p:spPr>
          <a:xfrm>
            <a:off x="2133600" y="2353476"/>
            <a:ext cx="7696200" cy="2292935"/>
          </a:xfrm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s-ES" sz="4000" b="1" dirty="0">
                <a:latin typeface="Ancizar Sans Black"/>
              </a:rPr>
              <a:t>JOHN W. BRANCH</a:t>
            </a:r>
            <a:endParaRPr lang="es-ES" sz="4000" dirty="0">
              <a:latin typeface="Ancizar Sans Black"/>
            </a:endParaRPr>
          </a:p>
          <a:p>
            <a:pPr algn="ctr"/>
            <a:r>
              <a:rPr lang="es-ES" sz="2000" b="1" dirty="0">
                <a:latin typeface="Ancizar Sans Black"/>
              </a:rPr>
              <a:t>Profesor Titular </a:t>
            </a:r>
          </a:p>
          <a:p>
            <a:pPr algn="ctr"/>
            <a:r>
              <a:rPr lang="es-ES" sz="2000" b="1" dirty="0">
                <a:latin typeface="Ancizar Sans Black"/>
              </a:rPr>
              <a:t>Departamento de Ciencias de la Computación y de la Decisión</a:t>
            </a:r>
          </a:p>
          <a:p>
            <a:pPr algn="ctr"/>
            <a:r>
              <a:rPr lang="es-ES" sz="2000" b="1" dirty="0">
                <a:latin typeface="Ancizar Sans Black"/>
              </a:rPr>
              <a:t>Director del Grupo de I+D en Inteligencia Artificial – GIDIA</a:t>
            </a:r>
          </a:p>
          <a:p>
            <a:pPr algn="ctr"/>
            <a:r>
              <a:rPr lang="es-ES" sz="2000" b="1" dirty="0">
                <a:latin typeface="Ancizar Sans Black"/>
              </a:rPr>
              <a:t>jwbranch@unal.edu.co</a:t>
            </a:r>
          </a:p>
          <a:p>
            <a:pPr marL="635" algn="ctr">
              <a:lnSpc>
                <a:spcPct val="100000"/>
              </a:lnSpc>
            </a:pPr>
            <a:endParaRPr sz="2000" dirty="0">
              <a:latin typeface="Carlito"/>
              <a:cs typeface="Carlito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5EB5688-B0E8-4B72-8974-6D29301B19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5377934"/>
            <a:ext cx="12192000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08CA65D-91CE-4CF4-B9CB-A856BA9269D9}"/>
              </a:ext>
            </a:extLst>
          </p:cNvPr>
          <p:cNvSpPr/>
          <p:nvPr/>
        </p:nvSpPr>
        <p:spPr>
          <a:xfrm>
            <a:off x="1726659" y="4870102"/>
            <a:ext cx="87386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altLang="es-CO" sz="2000" b="1" dirty="0">
                <a:solidFill>
                  <a:srgbClr val="C00000"/>
                </a:solidFill>
                <a:latin typeface="Ancizar Sans" panose="020B0602040300000003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https://github.com/srobles05/3008422-AprendizajeDeMaquinas</a:t>
            </a:r>
            <a:r>
              <a:rPr lang="es-CO" altLang="es-CO" sz="2000" b="1" dirty="0">
                <a:solidFill>
                  <a:srgbClr val="C00000"/>
                </a:solidFill>
                <a:latin typeface="Ancizar Sans" panose="020B0602040300000003"/>
                <a:cs typeface="Arial" panose="020B0604020202020204" pitchFamily="34" charset="0"/>
              </a:rPr>
              <a:t> </a:t>
            </a:r>
            <a:r>
              <a:rPr lang="es-CO" altLang="es-CO" sz="2000" b="1" dirty="0">
                <a:solidFill>
                  <a:srgbClr val="C00000"/>
                </a:solidFill>
                <a:latin typeface="Ancizar Sans" panose="020B0602040300000003"/>
              </a:rPr>
              <a:t> </a:t>
            </a:r>
            <a:endParaRPr lang="es-CO" sz="2000" b="1" dirty="0">
              <a:solidFill>
                <a:srgbClr val="C00000"/>
              </a:solidFill>
              <a:latin typeface="Ancizar Sans" panose="020B0602040300000003"/>
              <a:hlinkClick r:id="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/>
            <a:endParaRPr lang="es-CO" sz="2000" b="1" dirty="0">
              <a:solidFill>
                <a:srgbClr val="C00000"/>
              </a:solidFill>
              <a:latin typeface="Ancizar Sans" panose="020B0602040300000003"/>
              <a:hlinkClick r:id="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Etiquetado</a:t>
            </a:r>
          </a:p>
        </p:txBody>
      </p:sp>
      <p:pic>
        <p:nvPicPr>
          <p:cNvPr id="2050" name="Picture 2" descr="Imagen relacionada">
            <a:extLst>
              <a:ext uri="{FF2B5EF4-FFF2-40B4-BE49-F238E27FC236}">
                <a16:creationId xmlns:a16="http://schemas.microsoft.com/office/drawing/2014/main" id="{1B6D42AC-BC17-4411-A1CF-380E8F9A09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" t="2565" r="1007" b="50441"/>
          <a:stretch/>
        </p:blipFill>
        <p:spPr bwMode="auto">
          <a:xfrm>
            <a:off x="1340489" y="1331650"/>
            <a:ext cx="9511021" cy="386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833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Etiquetado</a:t>
            </a:r>
          </a:p>
        </p:txBody>
      </p:sp>
      <p:pic>
        <p:nvPicPr>
          <p:cNvPr id="2050" name="Picture 2" descr="Imagen relacionada">
            <a:extLst>
              <a:ext uri="{FF2B5EF4-FFF2-40B4-BE49-F238E27FC236}">
                <a16:creationId xmlns:a16="http://schemas.microsoft.com/office/drawing/2014/main" id="{1B6D42AC-BC17-4411-A1CF-380E8F9A09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" t="49470" r="900" b="3536"/>
          <a:stretch/>
        </p:blipFill>
        <p:spPr bwMode="auto">
          <a:xfrm>
            <a:off x="1340489" y="1331650"/>
            <a:ext cx="9511021" cy="386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314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Etiquetado</a:t>
            </a:r>
          </a:p>
        </p:txBody>
      </p:sp>
      <p:pic>
        <p:nvPicPr>
          <p:cNvPr id="3074" name="Picture 2" descr="Imagen relacionada">
            <a:extLst>
              <a:ext uri="{FF2B5EF4-FFF2-40B4-BE49-F238E27FC236}">
                <a16:creationId xmlns:a16="http://schemas.microsoft.com/office/drawing/2014/main" id="{C14BB057-091D-447C-920D-E707ACB54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948" y="76215"/>
            <a:ext cx="6568783" cy="542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3675F27-ED24-4447-99EB-6BD21687B0AB}"/>
              </a:ext>
            </a:extLst>
          </p:cNvPr>
          <p:cNvSpPr txBox="1"/>
          <p:nvPr/>
        </p:nvSpPr>
        <p:spPr>
          <a:xfrm>
            <a:off x="435006" y="1660124"/>
            <a:ext cx="45897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En el proceso de clasificación de imágenes es importante que nuestros datos etiquetados cumplan una distribución igual o parecida entre ellos.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D0C9ED9-1CCE-43AA-9914-2BEE63D61EAF}"/>
              </a:ext>
            </a:extLst>
          </p:cNvPr>
          <p:cNvSpPr txBox="1"/>
          <p:nvPr/>
        </p:nvSpPr>
        <p:spPr>
          <a:xfrm>
            <a:off x="435006" y="3535883"/>
            <a:ext cx="45897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Es decir, que nuestras clases tengan el mismo número de ejemplos con la misma desviación estándar en la información de las imágenes.</a:t>
            </a:r>
          </a:p>
        </p:txBody>
      </p:sp>
    </p:spTree>
    <p:extLst>
      <p:ext uri="{BB962C8B-B14F-4D97-AF65-F5344CB8AC3E}">
        <p14:creationId xmlns:p14="http://schemas.microsoft.com/office/powerpoint/2010/main" val="1664637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Etiquetado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96E0814-2A98-4FF7-80AD-99E824A08559}"/>
              </a:ext>
            </a:extLst>
          </p:cNvPr>
          <p:cNvSpPr txBox="1"/>
          <p:nvPr/>
        </p:nvSpPr>
        <p:spPr>
          <a:xfrm>
            <a:off x="4909353" y="420205"/>
            <a:ext cx="6187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Si el proceso de etiquetado no se realizó correctamente, este puede traer grandes consecuencias en el resultado final del modelo diseñado.</a:t>
            </a:r>
          </a:p>
        </p:txBody>
      </p:sp>
      <p:pic>
        <p:nvPicPr>
          <p:cNvPr id="17418" name="Picture 10">
            <a:extLst>
              <a:ext uri="{FF2B5EF4-FFF2-40B4-BE49-F238E27FC236}">
                <a16:creationId xmlns:a16="http://schemas.microsoft.com/office/drawing/2014/main" id="{03DA26FC-D255-4ABC-AD9A-022788DDD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851" y="1531640"/>
            <a:ext cx="9132298" cy="365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695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59057F1-8473-4151-817B-65DC1CCBF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46" y="209809"/>
            <a:ext cx="10911491" cy="321919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FF28E9-EB7E-4601-BA68-326C442A71C2}"/>
              </a:ext>
            </a:extLst>
          </p:cNvPr>
          <p:cNvSpPr txBox="1"/>
          <p:nvPr/>
        </p:nvSpPr>
        <p:spPr>
          <a:xfrm>
            <a:off x="0" y="3604335"/>
            <a:ext cx="1226894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400" b="1" dirty="0"/>
              <a:t>Datos</a:t>
            </a:r>
            <a:r>
              <a:rPr lang="es-CO" sz="2400" dirty="0"/>
              <a:t>: Son elementos aislados y en bruto, obtenidos mediante algún proceso de medición, observación o registro, susceptibles de ser transformados para producir información. </a:t>
            </a:r>
          </a:p>
          <a:p>
            <a:pPr algn="just"/>
            <a:endParaRPr lang="es-CO" sz="500" dirty="0"/>
          </a:p>
          <a:p>
            <a:pPr algn="just"/>
            <a:r>
              <a:rPr lang="es-CO" sz="2400" b="1" dirty="0"/>
              <a:t>Dato Estadístico</a:t>
            </a:r>
            <a:r>
              <a:rPr lang="es-CO" sz="2400" dirty="0"/>
              <a:t>: Es aquel que se obtiene a través de técnicas, métodos o procedimientos estadísticos. También a través de representaciones numéricas o codificaciones de hechos, cualidades o características.</a:t>
            </a:r>
          </a:p>
        </p:txBody>
      </p:sp>
    </p:spTree>
    <p:extLst>
      <p:ext uri="{BB962C8B-B14F-4D97-AF65-F5344CB8AC3E}">
        <p14:creationId xmlns:p14="http://schemas.microsoft.com/office/powerpoint/2010/main" val="607413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9161023F-3ED2-44EE-92E1-97A4DB8A8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87"/>
            <a:ext cx="12192000" cy="560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106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B6A5F73-C450-49B5-8E75-8A315BE04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955"/>
            <a:ext cx="12046226" cy="600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3025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-_Ghud8_02ow/XqjK5Xmy-RI/AAAAAAAAmCM/kJa8dDNPhjAf5BGISkzS4Kh8Gg1OKCWLQCK8BGAsYHg/s0/2020-04-28.jpg">
            <a:extLst>
              <a:ext uri="{FF2B5EF4-FFF2-40B4-BE49-F238E27FC236}">
                <a16:creationId xmlns:a16="http://schemas.microsoft.com/office/drawing/2014/main" id="{7AB95075-A860-4FEE-B0C9-671B9B6B1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29" y="137511"/>
            <a:ext cx="9610725" cy="516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4461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BF8C47A-DDE7-4903-8901-881555B5CD67}"/>
              </a:ext>
            </a:extLst>
          </p:cNvPr>
          <p:cNvSpPr/>
          <p:nvPr/>
        </p:nvSpPr>
        <p:spPr>
          <a:xfrm>
            <a:off x="0" y="0"/>
            <a:ext cx="12192000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000" b="1" dirty="0">
                <a:solidFill>
                  <a:srgbClr val="FF0000"/>
                </a:solidFill>
              </a:rPr>
              <a:t>Estándares jerárquicos de calidad para los datos:</a:t>
            </a:r>
          </a:p>
          <a:p>
            <a:endParaRPr lang="es-CO" sz="1000" dirty="0"/>
          </a:p>
          <a:p>
            <a:pPr lvl="0"/>
            <a:r>
              <a:rPr lang="es-ES" sz="1600" b="1" dirty="0"/>
              <a:t>Disponibilidad</a:t>
            </a:r>
            <a:r>
              <a:rPr lang="es-ES" sz="1600" dirty="0"/>
              <a:t>.</a:t>
            </a:r>
            <a:endParaRPr lang="es-CO" sz="1600" dirty="0"/>
          </a:p>
          <a:p>
            <a:r>
              <a:rPr lang="es-ES" sz="1600" dirty="0"/>
              <a:t>Accesibilidad: los datos pueden hacerse fácilmente públicos o fáciles de adquirir.</a:t>
            </a:r>
            <a:endParaRPr lang="es-CO" sz="1600" dirty="0"/>
          </a:p>
          <a:p>
            <a:r>
              <a:rPr lang="es-ES" sz="1600" dirty="0"/>
              <a:t>Oportunidad: los datos llegan a tiempo. Los datos se actualizan regularmente.</a:t>
            </a:r>
            <a:endParaRPr lang="es-CO" sz="1600" dirty="0"/>
          </a:p>
          <a:p>
            <a:r>
              <a:rPr lang="es-ES" sz="1600" dirty="0"/>
              <a:t> </a:t>
            </a:r>
            <a:endParaRPr lang="es-CO" sz="1600" dirty="0"/>
          </a:p>
          <a:p>
            <a:pPr lvl="0"/>
            <a:r>
              <a:rPr lang="es-ES" sz="1600" b="1" dirty="0"/>
              <a:t>Usabilidad o Credibilidad</a:t>
            </a:r>
            <a:endParaRPr lang="es-CO" sz="1600" dirty="0"/>
          </a:p>
          <a:p>
            <a:r>
              <a:rPr lang="es-ES" sz="1600" dirty="0"/>
              <a:t> </a:t>
            </a:r>
            <a:endParaRPr lang="es-CO" sz="1600" dirty="0"/>
          </a:p>
          <a:p>
            <a:pPr lvl="0"/>
            <a:r>
              <a:rPr lang="es-ES" sz="1600" b="1" dirty="0"/>
              <a:t>Confiabilidad</a:t>
            </a:r>
            <a:endParaRPr lang="es-CO" sz="1600" dirty="0"/>
          </a:p>
          <a:p>
            <a:r>
              <a:rPr lang="es-ES" sz="1600" dirty="0"/>
              <a:t>Exactitud: Los datos proporcionados son precisos.</a:t>
            </a:r>
            <a:endParaRPr lang="es-CO" sz="1600" dirty="0"/>
          </a:p>
          <a:p>
            <a:r>
              <a:rPr lang="es-ES" sz="1600" dirty="0"/>
              <a:t>Consistencia: Todos los datos son consistentes o verificables.</a:t>
            </a:r>
            <a:endParaRPr lang="es-CO" sz="1600" dirty="0"/>
          </a:p>
          <a:p>
            <a:r>
              <a:rPr lang="es-ES" sz="1600" dirty="0"/>
              <a:t>Integridad: El formato de los datos es claro y cumple los criterios</a:t>
            </a:r>
            <a:endParaRPr lang="es-CO" sz="1600" dirty="0"/>
          </a:p>
          <a:p>
            <a:r>
              <a:rPr lang="es-ES" sz="1600" dirty="0"/>
              <a:t>Completitud: Una deficiencia de un componente afectará la precisión y la integridad de los datos</a:t>
            </a:r>
            <a:endParaRPr lang="es-CO" sz="1600" dirty="0"/>
          </a:p>
          <a:p>
            <a:r>
              <a:rPr lang="es-ES" sz="1600" dirty="0"/>
              <a:t> </a:t>
            </a:r>
            <a:endParaRPr lang="es-CO" sz="1600" dirty="0"/>
          </a:p>
          <a:p>
            <a:pPr lvl="0"/>
            <a:r>
              <a:rPr lang="es-ES" sz="1600" b="1" dirty="0"/>
              <a:t>Pertinencia</a:t>
            </a:r>
            <a:r>
              <a:rPr lang="es-CO" sz="1600" dirty="0"/>
              <a:t>.</a:t>
            </a:r>
          </a:p>
          <a:p>
            <a:r>
              <a:rPr lang="es-CO" sz="1600" dirty="0"/>
              <a:t>Conveniencia: Los datos recogidos exponen completamente el tema de interés o parte de él. </a:t>
            </a:r>
          </a:p>
          <a:p>
            <a:r>
              <a:rPr lang="es-ES" sz="1600" dirty="0"/>
              <a:t> </a:t>
            </a:r>
            <a:endParaRPr lang="es-CO" sz="1600" dirty="0"/>
          </a:p>
          <a:p>
            <a:pPr lvl="0"/>
            <a:r>
              <a:rPr lang="es-CO" sz="1600" b="1" dirty="0"/>
              <a:t>Calidad de presentación</a:t>
            </a:r>
            <a:r>
              <a:rPr lang="es-CO" sz="1600" dirty="0"/>
              <a:t>:</a:t>
            </a:r>
          </a:p>
          <a:p>
            <a:r>
              <a:rPr lang="es-CO" sz="1600" dirty="0"/>
              <a:t>Legibilidad:</a:t>
            </a:r>
          </a:p>
          <a:p>
            <a:r>
              <a:rPr lang="es-CO" sz="1600" dirty="0"/>
              <a:t>Los datos (contenido, formato, etc.) son claros y comprensibles</a:t>
            </a:r>
          </a:p>
          <a:p>
            <a:r>
              <a:rPr lang="es-CO" sz="1600" dirty="0"/>
              <a:t>La descripción de los datos, la clasificación y el contenido de codificación satisfacen la especificación y son fáciles de entender</a:t>
            </a:r>
          </a:p>
        </p:txBody>
      </p:sp>
    </p:spTree>
    <p:extLst>
      <p:ext uri="{BB962C8B-B14F-4D97-AF65-F5344CB8AC3E}">
        <p14:creationId xmlns:p14="http://schemas.microsoft.com/office/powerpoint/2010/main" val="2751106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Etiquetado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3675F27-ED24-4447-99EB-6BD21687B0AB}"/>
              </a:ext>
            </a:extLst>
          </p:cNvPr>
          <p:cNvSpPr txBox="1"/>
          <p:nvPr/>
        </p:nvSpPr>
        <p:spPr>
          <a:xfrm>
            <a:off x="6400800" y="881870"/>
            <a:ext cx="4589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Todo esto, con el fin de realizar tareas como:</a:t>
            </a:r>
          </a:p>
        </p:txBody>
      </p:sp>
      <p:pic>
        <p:nvPicPr>
          <p:cNvPr id="4098" name="Picture 2" descr="Resultado de imagen para image classification">
            <a:extLst>
              <a:ext uri="{FF2B5EF4-FFF2-40B4-BE49-F238E27FC236}">
                <a16:creationId xmlns:a16="http://schemas.microsoft.com/office/drawing/2014/main" id="{4167FE5C-81BD-486A-8E8F-715F9E93B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289" y="1377211"/>
            <a:ext cx="8809514" cy="410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0230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Datos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88E3306-76EF-49AB-B58D-1786C7D729A1}"/>
              </a:ext>
            </a:extLst>
          </p:cNvPr>
          <p:cNvSpPr txBox="1"/>
          <p:nvPr/>
        </p:nvSpPr>
        <p:spPr>
          <a:xfrm>
            <a:off x="6372872" y="1112648"/>
            <a:ext cx="53354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000" dirty="0"/>
              <a:t>En el mundo, la cantidad de datos recolectados cada segundo a través de diferentes dispositivos electrónicos es realmente grande. Con un conjunto de estos, y utilizando técnicas matemáticas y computacionales, somos capaces de crear información.</a:t>
            </a:r>
          </a:p>
          <a:p>
            <a:pPr algn="just"/>
            <a:endParaRPr lang="es-CO" sz="2000" dirty="0"/>
          </a:p>
          <a:p>
            <a:pPr algn="just"/>
            <a:r>
              <a:rPr lang="es-CO" sz="2000" dirty="0"/>
              <a:t>Existen diferentes métodos y caminos para convertir los datos en información. Algunos buscan entender los datos desde el área estadística, mientras otros buscan predecir ciertos valores (clasificación y regresión).</a:t>
            </a:r>
          </a:p>
        </p:txBody>
      </p:sp>
      <p:pic>
        <p:nvPicPr>
          <p:cNvPr id="1026" name="Picture 2" descr="Resultado de imagen para data">
            <a:extLst>
              <a:ext uri="{FF2B5EF4-FFF2-40B4-BE49-F238E27FC236}">
                <a16:creationId xmlns:a16="http://schemas.microsoft.com/office/drawing/2014/main" id="{19141093-EDAA-4A60-B1BF-A51B0A026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49" y="1857349"/>
            <a:ext cx="5810251" cy="260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64402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54AC76BC-D69F-45CE-A4EC-C9E33A0FD07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355" y="115964"/>
            <a:ext cx="9413289" cy="529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700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Ejemplos</a:t>
            </a:r>
          </a:p>
        </p:txBody>
      </p:sp>
      <p:pic>
        <p:nvPicPr>
          <p:cNvPr id="19458" name="Picture 2" descr="Resultado de imagen para pattern recognition examples">
            <a:extLst>
              <a:ext uri="{FF2B5EF4-FFF2-40B4-BE49-F238E27FC236}">
                <a16:creationId xmlns:a16="http://schemas.microsoft.com/office/drawing/2014/main" id="{C4D9F9AB-BBC8-4201-A372-EE35014BF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562" y="497150"/>
            <a:ext cx="7174684" cy="4783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48C50F8-4DCB-4FFB-ADB1-2823626B499A}"/>
              </a:ext>
            </a:extLst>
          </p:cNvPr>
          <p:cNvSpPr txBox="1"/>
          <p:nvPr/>
        </p:nvSpPr>
        <p:spPr>
          <a:xfrm>
            <a:off x="497149" y="2716568"/>
            <a:ext cx="3131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Clasificación y Reconocimiento de Patrones</a:t>
            </a:r>
          </a:p>
        </p:txBody>
      </p:sp>
    </p:spTree>
    <p:extLst>
      <p:ext uri="{BB962C8B-B14F-4D97-AF65-F5344CB8AC3E}">
        <p14:creationId xmlns:p14="http://schemas.microsoft.com/office/powerpoint/2010/main" val="31865847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Ejemplos</a:t>
            </a:r>
          </a:p>
        </p:txBody>
      </p:sp>
      <p:pic>
        <p:nvPicPr>
          <p:cNvPr id="20482" name="Picture 2" descr="Imagen relacionada">
            <a:extLst>
              <a:ext uri="{FF2B5EF4-FFF2-40B4-BE49-F238E27FC236}">
                <a16:creationId xmlns:a16="http://schemas.microsoft.com/office/drawing/2014/main" id="{52AAC00D-E912-419C-BEAE-EA383761D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174" y="339605"/>
            <a:ext cx="5096506" cy="503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Imagen relacionada">
            <a:extLst>
              <a:ext uri="{FF2B5EF4-FFF2-40B4-BE49-F238E27FC236}">
                <a16:creationId xmlns:a16="http://schemas.microsoft.com/office/drawing/2014/main" id="{5D131CF6-363F-4C97-AAAC-76DEADD37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0" y="1377424"/>
            <a:ext cx="6284307" cy="388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3985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Ejemplos</a:t>
            </a:r>
          </a:p>
        </p:txBody>
      </p:sp>
      <p:pic>
        <p:nvPicPr>
          <p:cNvPr id="21508" name="Picture 4" descr="Resultado de imagen para deep learning classification">
            <a:extLst>
              <a:ext uri="{FF2B5EF4-FFF2-40B4-BE49-F238E27FC236}">
                <a16:creationId xmlns:a16="http://schemas.microsoft.com/office/drawing/2014/main" id="{55F31A03-9FE0-48A0-9D2C-0516C27FF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81" y="1995256"/>
            <a:ext cx="10744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CC20F405-51CD-4494-BF7C-DC7EEDE6E842}"/>
              </a:ext>
            </a:extLst>
          </p:cNvPr>
          <p:cNvSpPr/>
          <p:nvPr/>
        </p:nvSpPr>
        <p:spPr>
          <a:xfrm>
            <a:off x="4429957" y="2210540"/>
            <a:ext cx="3213717" cy="6391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551526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CC20F405-51CD-4494-BF7C-DC7EEDE6E842}"/>
              </a:ext>
            </a:extLst>
          </p:cNvPr>
          <p:cNvSpPr/>
          <p:nvPr/>
        </p:nvSpPr>
        <p:spPr>
          <a:xfrm>
            <a:off x="4429957" y="2210540"/>
            <a:ext cx="3213717" cy="6391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" name="Elementos multimedia en línea 1" title="Curso: Preprocesamiento de Datos">
            <a:hlinkClick r:id="" action="ppaction://media"/>
            <a:extLst>
              <a:ext uri="{FF2B5EF4-FFF2-40B4-BE49-F238E27FC236}">
                <a16:creationId xmlns:a16="http://schemas.microsoft.com/office/drawing/2014/main" id="{77DC378D-167A-4CD9-A1F0-A5CCF02A224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-3551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5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8638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Datos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88E3306-76EF-49AB-B58D-1786C7D729A1}"/>
              </a:ext>
            </a:extLst>
          </p:cNvPr>
          <p:cNvSpPr txBox="1"/>
          <p:nvPr/>
        </p:nvSpPr>
        <p:spPr>
          <a:xfrm>
            <a:off x="639192" y="2001609"/>
            <a:ext cx="50602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En la actualidad, la recolección de datos e información se ha vuelto uno de los objetivos principales en la mayoría de empresas. Con ellos, una compañía puede mejorar sus estrategias de ventas, así como atraer a nuevos clientes dependiendo de sus gustos y/o necesidades.</a:t>
            </a:r>
          </a:p>
        </p:txBody>
      </p:sp>
      <p:pic>
        <p:nvPicPr>
          <p:cNvPr id="2050" name="Picture 2" descr="Resultado de imagen para analytics data">
            <a:extLst>
              <a:ext uri="{FF2B5EF4-FFF2-40B4-BE49-F238E27FC236}">
                <a16:creationId xmlns:a16="http://schemas.microsoft.com/office/drawing/2014/main" id="{BDC68BA2-85E7-4FF9-9E74-AFD45509E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262" y="1266591"/>
            <a:ext cx="6029002" cy="370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389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Datos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88E3306-76EF-49AB-B58D-1786C7D729A1}"/>
              </a:ext>
            </a:extLst>
          </p:cNvPr>
          <p:cNvSpPr txBox="1"/>
          <p:nvPr/>
        </p:nvSpPr>
        <p:spPr>
          <a:xfrm>
            <a:off x="639192" y="1664257"/>
            <a:ext cx="55929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Actualmente, la utilización de datos no solo nos sirve para un análisis estadístico. Con los avances computacionales en inteligencia artificial, hemos logrado poder automatizar procesos que, años atrás, nos era poco rentable.</a:t>
            </a:r>
          </a:p>
          <a:p>
            <a:pPr algn="just"/>
            <a:br>
              <a:rPr lang="es-CO" dirty="0"/>
            </a:br>
            <a:r>
              <a:rPr lang="es-CO" dirty="0"/>
              <a:t>Utilizando diferentes técnicas, se han remplazado procesos muy costosos en tiempo y dinero por sistemas automáticos con el mismo o mejor desempeño obtenido por un grupo de profesionales.</a:t>
            </a:r>
          </a:p>
        </p:txBody>
      </p:sp>
      <p:pic>
        <p:nvPicPr>
          <p:cNvPr id="3074" name="Picture 2" descr="Resultado de imagen para machine learning">
            <a:extLst>
              <a:ext uri="{FF2B5EF4-FFF2-40B4-BE49-F238E27FC236}">
                <a16:creationId xmlns:a16="http://schemas.microsoft.com/office/drawing/2014/main" id="{383A11D9-9F20-42F7-B61B-86A30B0E5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111" y="1557725"/>
            <a:ext cx="5067348" cy="3410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368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Adquisición de Datos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88E3306-76EF-49AB-B58D-1786C7D729A1}"/>
              </a:ext>
            </a:extLst>
          </p:cNvPr>
          <p:cNvSpPr txBox="1"/>
          <p:nvPr/>
        </p:nvSpPr>
        <p:spPr>
          <a:xfrm>
            <a:off x="701337" y="1637312"/>
            <a:ext cx="10759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/>
              <a:t>Los datos pueden ser clasificados en 4 dominios, dependiendo de su origen:</a:t>
            </a:r>
          </a:p>
        </p:txBody>
      </p:sp>
      <p:pic>
        <p:nvPicPr>
          <p:cNvPr id="4098" name="Picture 2" descr="Resultado de imagen para texto">
            <a:extLst>
              <a:ext uri="{FF2B5EF4-FFF2-40B4-BE49-F238E27FC236}">
                <a16:creationId xmlns:a16="http://schemas.microsoft.com/office/drawing/2014/main" id="{FBED3EDD-7F53-4A33-8AF2-5664E49AF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82" y="3121226"/>
            <a:ext cx="2979753" cy="216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59AF3D8-B64C-46B7-A58F-0BA052254CD6}"/>
              </a:ext>
            </a:extLst>
          </p:cNvPr>
          <p:cNvSpPr txBox="1"/>
          <p:nvPr/>
        </p:nvSpPr>
        <p:spPr>
          <a:xfrm>
            <a:off x="701337" y="2751894"/>
            <a:ext cx="195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TEXTO</a:t>
            </a:r>
          </a:p>
        </p:txBody>
      </p:sp>
      <p:pic>
        <p:nvPicPr>
          <p:cNvPr id="4100" name="Picture 4" descr="Resultado de imagen para audio">
            <a:extLst>
              <a:ext uri="{FF2B5EF4-FFF2-40B4-BE49-F238E27FC236}">
                <a16:creationId xmlns:a16="http://schemas.microsoft.com/office/drawing/2014/main" id="{A0B737E6-BC60-4436-BB12-FA7A0A03B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311" y="3443149"/>
            <a:ext cx="2465034" cy="138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65D9754-BDF7-4E40-A140-4BA95A402061}"/>
              </a:ext>
            </a:extLst>
          </p:cNvPr>
          <p:cNvSpPr txBox="1"/>
          <p:nvPr/>
        </p:nvSpPr>
        <p:spPr>
          <a:xfrm>
            <a:off x="3789284" y="2751894"/>
            <a:ext cx="195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AUDIO</a:t>
            </a:r>
          </a:p>
        </p:txBody>
      </p:sp>
      <p:pic>
        <p:nvPicPr>
          <p:cNvPr id="4102" name="Picture 6" descr="Resultado de imagen para video">
            <a:extLst>
              <a:ext uri="{FF2B5EF4-FFF2-40B4-BE49-F238E27FC236}">
                <a16:creationId xmlns:a16="http://schemas.microsoft.com/office/drawing/2014/main" id="{2295962D-D1EC-4BC6-87EB-5BBFD4464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671" y="3325756"/>
            <a:ext cx="2979753" cy="175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7A782EF-7278-4B25-9518-4F723BAE288C}"/>
              </a:ext>
            </a:extLst>
          </p:cNvPr>
          <p:cNvSpPr txBox="1"/>
          <p:nvPr/>
        </p:nvSpPr>
        <p:spPr>
          <a:xfrm>
            <a:off x="6877231" y="2751894"/>
            <a:ext cx="195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VIDEO</a:t>
            </a:r>
          </a:p>
        </p:txBody>
      </p:sp>
      <p:pic>
        <p:nvPicPr>
          <p:cNvPr id="4104" name="Picture 8" descr="Resultado de imagen para imagen">
            <a:extLst>
              <a:ext uri="{FF2B5EF4-FFF2-40B4-BE49-F238E27FC236}">
                <a16:creationId xmlns:a16="http://schemas.microsoft.com/office/drawing/2014/main" id="{C834ED17-FFCB-4519-B73A-6D1A2D12E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1443" y="3325756"/>
            <a:ext cx="2102663" cy="175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31D5605-C4C3-4EED-92C2-FC436293C39A}"/>
              </a:ext>
            </a:extLst>
          </p:cNvPr>
          <p:cNvSpPr txBox="1"/>
          <p:nvPr/>
        </p:nvSpPr>
        <p:spPr>
          <a:xfrm>
            <a:off x="9816230" y="2751894"/>
            <a:ext cx="195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IMAGEN</a:t>
            </a:r>
          </a:p>
        </p:txBody>
      </p:sp>
    </p:spTree>
    <p:extLst>
      <p:ext uri="{BB962C8B-B14F-4D97-AF65-F5344CB8AC3E}">
        <p14:creationId xmlns:p14="http://schemas.microsoft.com/office/powerpoint/2010/main" val="1750378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Adquisición de Datos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88E3306-76EF-49AB-B58D-1786C7D729A1}"/>
              </a:ext>
            </a:extLst>
          </p:cNvPr>
          <p:cNvSpPr txBox="1"/>
          <p:nvPr/>
        </p:nvSpPr>
        <p:spPr>
          <a:xfrm>
            <a:off x="1327719" y="1477543"/>
            <a:ext cx="912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Con ayuda de estos datos podemos predecir comportamientos y patrones. Esto con el fin de generar información vital para la toma de decisiones.</a:t>
            </a:r>
          </a:p>
        </p:txBody>
      </p:sp>
      <p:pic>
        <p:nvPicPr>
          <p:cNvPr id="5122" name="Picture 2" descr="Resultado de imagen para ai black box">
            <a:extLst>
              <a:ext uri="{FF2B5EF4-FFF2-40B4-BE49-F238E27FC236}">
                <a16:creationId xmlns:a16="http://schemas.microsoft.com/office/drawing/2014/main" id="{857CD602-0D1C-4E16-9CDC-4BCA69B99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367" y="2334826"/>
            <a:ext cx="7380951" cy="312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325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Datos – Texto (Estructurado)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88E3306-76EF-49AB-B58D-1786C7D729A1}"/>
              </a:ext>
            </a:extLst>
          </p:cNvPr>
          <p:cNvSpPr txBox="1"/>
          <p:nvPr/>
        </p:nvSpPr>
        <p:spPr>
          <a:xfrm>
            <a:off x="7031116" y="1266591"/>
            <a:ext cx="508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/>
            <a:r>
              <a:rPr lang="en-US" dirty="0"/>
              <a:t>New York City Airbnb Open Data - Kaggle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EBC453B-28AA-49DF-9912-7C54E64909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09"/>
          <a:stretch/>
        </p:blipFill>
        <p:spPr>
          <a:xfrm>
            <a:off x="-5919" y="1761301"/>
            <a:ext cx="12192000" cy="509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75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Datos – Texto (No estructurado)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88E3306-76EF-49AB-B58D-1786C7D729A1}"/>
              </a:ext>
            </a:extLst>
          </p:cNvPr>
          <p:cNvSpPr txBox="1"/>
          <p:nvPr/>
        </p:nvSpPr>
        <p:spPr>
          <a:xfrm>
            <a:off x="6689602" y="2127725"/>
            <a:ext cx="508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/>
            <a:r>
              <a:rPr lang="es-CO" dirty="0"/>
              <a:t>Text </a:t>
            </a:r>
            <a:r>
              <a:rPr lang="es-CO" dirty="0" err="1"/>
              <a:t>Similarity</a:t>
            </a:r>
            <a:r>
              <a:rPr lang="es-CO" dirty="0"/>
              <a:t> </a:t>
            </a:r>
            <a:r>
              <a:rPr lang="en-US" dirty="0"/>
              <a:t>- Kaggle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5806BB3-F319-4AA2-95DC-6FC80C69E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56" y="2573784"/>
            <a:ext cx="11372850" cy="24384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A3DDF24-9EDF-4EFE-A091-DD56E78E7CD3}"/>
              </a:ext>
            </a:extLst>
          </p:cNvPr>
          <p:cNvSpPr txBox="1"/>
          <p:nvPr/>
        </p:nvSpPr>
        <p:spPr>
          <a:xfrm>
            <a:off x="701336" y="1491449"/>
            <a:ext cx="4953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Cortas frases de textos con el fin de encontrar la similitud de diferentes documentos.</a:t>
            </a:r>
          </a:p>
        </p:txBody>
      </p:sp>
    </p:spTree>
    <p:extLst>
      <p:ext uri="{BB962C8B-B14F-4D97-AF65-F5344CB8AC3E}">
        <p14:creationId xmlns:p14="http://schemas.microsoft.com/office/powerpoint/2010/main" val="1229803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425</TotalTime>
  <Words>936</Words>
  <Application>Microsoft Office PowerPoint</Application>
  <PresentationFormat>Panorámica</PresentationFormat>
  <Paragraphs>93</Paragraphs>
  <Slides>35</Slides>
  <Notes>2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35</vt:i4>
      </vt:variant>
    </vt:vector>
  </HeadingPairs>
  <TitlesOfParts>
    <vt:vector size="43" baseType="lpstr">
      <vt:lpstr>Ancizar Sans</vt:lpstr>
      <vt:lpstr>Ancizar Sans Black</vt:lpstr>
      <vt:lpstr>Arial</vt:lpstr>
      <vt:lpstr>Calibri</vt:lpstr>
      <vt:lpstr>Calibri Light</vt:lpstr>
      <vt:lpstr>Carlito</vt:lpstr>
      <vt:lpstr>Office Theme</vt:lpstr>
      <vt:lpstr>Diseño personalizado</vt:lpstr>
      <vt:lpstr>Presentación de PowerPoint</vt:lpstr>
      <vt:lpstr>APRENDIZAJE DE MÁQUINAS Adquisición, Procesamiento y Etiquetado de Datos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Andrés Mera Banguero</dc:creator>
  <cp:lastModifiedBy>John William</cp:lastModifiedBy>
  <cp:revision>38</cp:revision>
  <dcterms:created xsi:type="dcterms:W3CDTF">2020-04-28T14:51:51Z</dcterms:created>
  <dcterms:modified xsi:type="dcterms:W3CDTF">2020-05-14T20:19:49Z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2019-12-06T00:00:00Z</vt:filetime>
  </property>
  <property fmtid="{D5CDD505-2E9C-101B-9397-08002B2CF9AE}" pid="3" name="Creator">
    <vt:lpwstr>Microsoft® PowerPoint® para Office 365</vt:lpwstr>
  </property>
  <property fmtid="{D5CDD505-2E9C-101B-9397-08002B2CF9AE}" pid="4" name="LastSaved">
    <vt:filetime>2020-04-28T00:00:00Z</vt:filetime>
  </property>
</Properties>
</file>